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256" r:id="rId2"/>
    <p:sldId id="257" r:id="rId3"/>
    <p:sldId id="258" r:id="rId4"/>
    <p:sldId id="259" r:id="rId5"/>
    <p:sldId id="260" r:id="rId6"/>
    <p:sldId id="327" r:id="rId7"/>
    <p:sldId id="274" r:id="rId8"/>
    <p:sldId id="275" r:id="rId9"/>
    <p:sldId id="330" r:id="rId10"/>
    <p:sldId id="284" r:id="rId11"/>
    <p:sldId id="285" r:id="rId12"/>
    <p:sldId id="286" r:id="rId13"/>
    <p:sldId id="323" r:id="rId14"/>
    <p:sldId id="288" r:id="rId15"/>
    <p:sldId id="300" r:id="rId16"/>
    <p:sldId id="324" r:id="rId17"/>
    <p:sldId id="302" r:id="rId18"/>
    <p:sldId id="289" r:id="rId19"/>
    <p:sldId id="301" r:id="rId20"/>
    <p:sldId id="325" r:id="rId21"/>
    <p:sldId id="303" r:id="rId22"/>
    <p:sldId id="293" r:id="rId23"/>
    <p:sldId id="328" r:id="rId24"/>
    <p:sldId id="298" r:id="rId25"/>
    <p:sldId id="297" r:id="rId26"/>
    <p:sldId id="329" r:id="rId27"/>
    <p:sldId id="299" r:id="rId28"/>
    <p:sldId id="318" r:id="rId29"/>
    <p:sldId id="294" r:id="rId30"/>
    <p:sldId id="319" r:id="rId31"/>
    <p:sldId id="287" r:id="rId32"/>
    <p:sldId id="322" r:id="rId33"/>
    <p:sldId id="310" r:id="rId34"/>
    <p:sldId id="315" r:id="rId35"/>
    <p:sldId id="331" r:id="rId36"/>
    <p:sldId id="326" r:id="rId37"/>
    <p:sldId id="295" r:id="rId38"/>
    <p:sldId id="320" r:id="rId39"/>
    <p:sldId id="321" r:id="rId40"/>
    <p:sldId id="276" r:id="rId41"/>
    <p:sldId id="266" r:id="rId42"/>
    <p:sldId id="272" r:id="rId43"/>
    <p:sldId id="281" r:id="rId44"/>
    <p:sldId id="278" r:id="rId45"/>
    <p:sldId id="271" r:id="rId46"/>
    <p:sldId id="264" r:id="rId47"/>
    <p:sldId id="317" r:id="rId48"/>
    <p:sldId id="290" r:id="rId49"/>
    <p:sldId id="292" r:id="rId50"/>
    <p:sldId id="304" r:id="rId51"/>
    <p:sldId id="306" r:id="rId52"/>
    <p:sldId id="307" r:id="rId53"/>
    <p:sldId id="308" r:id="rId54"/>
    <p:sldId id="316" r:id="rId55"/>
    <p:sldId id="291" r:id="rId56"/>
    <p:sldId id="311" r:id="rId57"/>
    <p:sldId id="312" r:id="rId58"/>
    <p:sldId id="313" r:id="rId59"/>
    <p:sldId id="314" r:id="rId60"/>
    <p:sldId id="332" r:id="rId6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66FF"/>
    <a:srgbClr val="66CCFF"/>
    <a:srgbClr val="00CCFF"/>
    <a:srgbClr val="FFCCFF"/>
    <a:srgbClr val="66FFFF"/>
    <a:srgbClr val="33CC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69929" autoAdjust="0"/>
  </p:normalViewPr>
  <p:slideViewPr>
    <p:cSldViewPr snapToGrid="0">
      <p:cViewPr varScale="1">
        <p:scale>
          <a:sx n="48" d="100"/>
          <a:sy n="48" d="100"/>
        </p:scale>
        <p:origin x="58" y="394"/>
      </p:cViewPr>
      <p:guideLst/>
    </p:cSldViewPr>
  </p:slideViewPr>
  <p:notesTextViewPr>
    <p:cViewPr>
      <p:scale>
        <a:sx n="1" d="1"/>
        <a:sy n="1" d="1"/>
      </p:scale>
      <p:origin x="0" y="-29"/>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1331EB-9374-465F-A603-352CF071151C}" type="datetimeFigureOut">
              <a:rPr kumimoji="1" lang="ja-JP" altLang="en-US" smtClean="0"/>
              <a:t>2025/2/12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0D8F7-A5D5-4BAB-AB33-090F75862F2D}" type="slidenum">
              <a:rPr kumimoji="1" lang="ja-JP" altLang="en-US" smtClean="0"/>
              <a:t>‹#›</a:t>
            </a:fld>
            <a:endParaRPr kumimoji="1" lang="ja-JP" altLang="en-US"/>
          </a:p>
        </p:txBody>
      </p:sp>
    </p:spTree>
    <p:extLst>
      <p:ext uri="{BB962C8B-B14F-4D97-AF65-F5344CB8AC3E}">
        <p14:creationId xmlns:p14="http://schemas.microsoft.com/office/powerpoint/2010/main" val="24397048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400" dirty="0"/>
              <a:t>Thank you </a:t>
            </a:r>
            <a:r>
              <a:rPr kumimoji="1" lang="en-US" altLang="ja-JP" sz="1400" dirty="0" err="1"/>
              <a:t>chariparson</a:t>
            </a:r>
            <a:r>
              <a:rPr kumimoji="1" lang="en-US" altLang="ja-JP" sz="14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Taiki Yuasa of </a:t>
            </a:r>
            <a:r>
              <a:rPr kumimoji="1" lang="en-US" altLang="ja-JP" sz="1400" dirty="0" err="1"/>
              <a:t>Kokogawa</a:t>
            </a:r>
            <a:r>
              <a:rPr kumimoji="1" lang="en-US" altLang="ja-JP" sz="1400" dirty="0"/>
              <a:t> Laboratory will make a presentation titled</a:t>
            </a:r>
          </a:p>
          <a:p>
            <a:r>
              <a:rPr kumimoji="1" lang="ja-JP" altLang="en-US" sz="1400" dirty="0"/>
              <a:t>「</a:t>
            </a:r>
            <a:r>
              <a:rPr lang="en-US" altLang="ja-JP" sz="1400" dirty="0">
                <a:latin typeface="Times New Roman" panose="02020603050405020304" pitchFamily="18" charset="0"/>
                <a:cs typeface="Times New Roman" panose="02020603050405020304" pitchFamily="18" charset="0"/>
              </a:rPr>
              <a:t>Survey and Study on Information Presentation for Mutual Assistance of Persons Requiring Support During Disasters</a:t>
            </a:r>
            <a:r>
              <a:rPr kumimoji="1" lang="ja-JP" altLang="en-US" sz="1400" dirty="0"/>
              <a:t>」</a:t>
            </a:r>
            <a:endParaRPr kumimoji="1" lang="en-US" altLang="ja-JP" sz="1400" dirty="0"/>
          </a:p>
          <a:p>
            <a:endParaRPr kumimoji="1" lang="en-US" altLang="ja-JP" sz="1400" dirty="0"/>
          </a:p>
          <a:p>
            <a:r>
              <a:rPr kumimoji="1" lang="ja-JP" altLang="en-US" sz="1400" dirty="0"/>
              <a:t>ありがとうございます．</a:t>
            </a:r>
            <a:endParaRPr kumimoji="1" lang="en-US" altLang="ja-JP" sz="1400" dirty="0"/>
          </a:p>
          <a:p>
            <a:r>
              <a:rPr kumimoji="1" lang="ja-JP" altLang="en-US" sz="1400" dirty="0"/>
              <a:t>「災害時に支援が必要な人を共助するための情報提示に関する調査と検討」と題しまして，</a:t>
            </a:r>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4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rPr>
              <a:t>爰川</a:t>
            </a:r>
            <a:r>
              <a:rPr kumimoji="0" lang="ja-JP" altLang="en-US" sz="14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rPr>
              <a:t>研究室</a:t>
            </a:r>
            <a:r>
              <a:rPr kumimoji="1" lang="ja-JP" altLang="en-US" sz="14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rPr>
              <a:t>の湯浅太貴が発表いたします．</a:t>
            </a:r>
            <a:endParaRPr kumimoji="1" lang="en-US" altLang="ja-JP" sz="14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endParaRP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a:t>
            </a:fld>
            <a:endParaRPr kumimoji="1" lang="ja-JP" altLang="en-US"/>
          </a:p>
        </p:txBody>
      </p:sp>
    </p:spTree>
    <p:extLst>
      <p:ext uri="{BB962C8B-B14F-4D97-AF65-F5344CB8AC3E}">
        <p14:creationId xmlns:p14="http://schemas.microsoft.com/office/powerpoint/2010/main" val="3185990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36FB2-0B7D-9513-C675-89473E79A85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FB3CB7-A1CE-2632-D4F7-C771DA162AD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76074ED-7F92-57C9-C80D-43D52DABD11C}"/>
              </a:ext>
            </a:extLst>
          </p:cNvPr>
          <p:cNvSpPr>
            <a:spLocks noGrp="1"/>
          </p:cNvSpPr>
          <p:nvPr>
            <p:ph type="body" idx="1"/>
          </p:nvPr>
        </p:nvSpPr>
        <p:spPr/>
        <p:txBody>
          <a:bodyPr/>
          <a:lstStyle/>
          <a:p>
            <a:r>
              <a:rPr lang="en-US" altLang="ja-JP" dirty="0"/>
              <a:t>In addition, these issues were identified as the final challenges of the previous research.</a:t>
            </a:r>
          </a:p>
          <a:p>
            <a:r>
              <a:rPr lang="en-US" altLang="ja-JP" dirty="0"/>
              <a:t>This research was conducted in collaboration with the Professional University of Information and Management for Innovation. </a:t>
            </a:r>
          </a:p>
          <a:p>
            <a:r>
              <a:rPr lang="en-US" altLang="ja-JP" dirty="0"/>
              <a:t>Therefore, in consideration of research time, we focused on 2. and 3. in this research.</a:t>
            </a:r>
          </a:p>
          <a:p>
            <a:endParaRPr lang="en-US" altLang="ja-JP" dirty="0"/>
          </a:p>
          <a:p>
            <a:r>
              <a:rPr lang="ja-JP" altLang="en-US" dirty="0"/>
              <a:t>また，先行研究の最終的な課題として，これらの課題が挙げられていました．</a:t>
            </a:r>
            <a:endParaRPr lang="en-US" altLang="ja-JP" dirty="0"/>
          </a:p>
          <a:p>
            <a:r>
              <a:rPr lang="ja-JP" altLang="en-US" dirty="0"/>
              <a:t>本研究は，</a:t>
            </a:r>
            <a:r>
              <a:rPr kumimoji="1" lang="ja-JP" altLang="en-US" sz="1200" dirty="0">
                <a:latin typeface="UD デジタル 教科書体 N-B" panose="02020700000000000000" pitchFamily="17" charset="-128"/>
                <a:ea typeface="UD デジタル 教科書体 N-B" panose="02020700000000000000" pitchFamily="17" charset="-128"/>
              </a:rPr>
              <a:t>情報経営イノベーション専門職大学と共同研究をしており，</a:t>
            </a:r>
            <a:r>
              <a:rPr kumimoji="1" lang="en-US" altLang="ja-JP" sz="1200" dirty="0">
                <a:latin typeface="UD デジタル 教科書体 N-B" panose="02020700000000000000" pitchFamily="17" charset="-128"/>
                <a:ea typeface="UD デジタル 教科書体 N-B" panose="02020700000000000000" pitchFamily="17" charset="-128"/>
              </a:rPr>
              <a:t>1.</a:t>
            </a:r>
            <a:r>
              <a:rPr kumimoji="1" lang="ja-JP" altLang="en-US" sz="1200" dirty="0">
                <a:latin typeface="UD デジタル 教科書体 N-B" panose="02020700000000000000" pitchFamily="17" charset="-128"/>
                <a:ea typeface="UD デジタル 教科書体 N-B" panose="02020700000000000000" pitchFamily="17" charset="-128"/>
              </a:rPr>
              <a:t>についてはそちらの大学が取り扱う課題としています．そのため，研究の時間を考慮して，</a:t>
            </a:r>
            <a:r>
              <a:rPr kumimoji="1" lang="en-US" altLang="ja-JP" sz="1200" dirty="0">
                <a:latin typeface="UD デジタル 教科書体 N-B" panose="02020700000000000000" pitchFamily="17" charset="-128"/>
                <a:ea typeface="UD デジタル 教科書体 N-B" panose="02020700000000000000" pitchFamily="17" charset="-128"/>
              </a:rPr>
              <a:t>2.</a:t>
            </a:r>
            <a:r>
              <a:rPr kumimoji="1" lang="ja-JP" altLang="en-US" sz="1200" dirty="0">
                <a:latin typeface="UD デジタル 教科書体 N-B" panose="02020700000000000000" pitchFamily="17" charset="-128"/>
                <a:ea typeface="UD デジタル 教科書体 N-B" panose="02020700000000000000" pitchFamily="17" charset="-128"/>
              </a:rPr>
              <a:t>および</a:t>
            </a:r>
            <a:r>
              <a:rPr kumimoji="1" lang="en-US" altLang="ja-JP" sz="1200" dirty="0">
                <a:latin typeface="UD デジタル 教科書体 N-B" panose="02020700000000000000" pitchFamily="17" charset="-128"/>
                <a:ea typeface="UD デジタル 教科書体 N-B" panose="02020700000000000000" pitchFamily="17" charset="-128"/>
              </a:rPr>
              <a:t>3.</a:t>
            </a:r>
            <a:r>
              <a:rPr kumimoji="1" lang="ja-JP" altLang="en-US" sz="1200" dirty="0">
                <a:latin typeface="UD デジタル 教科書体 N-B" panose="02020700000000000000" pitchFamily="17" charset="-128"/>
                <a:ea typeface="UD デジタル 教科書体 N-B" panose="02020700000000000000" pitchFamily="17" charset="-128"/>
              </a:rPr>
              <a:t>に着目して本研究に取り組みました．</a:t>
            </a:r>
            <a:endParaRPr kumimoji="1" lang="en-US" altLang="ja-JP" sz="1200" dirty="0">
              <a:latin typeface="UD デジタル 教科書体 N-B" panose="02020700000000000000" pitchFamily="17" charset="-128"/>
              <a:ea typeface="UD デジタル 教科書体 N-B" panose="02020700000000000000" pitchFamily="17" charset="-128"/>
            </a:endParaRPr>
          </a:p>
        </p:txBody>
      </p:sp>
      <p:sp>
        <p:nvSpPr>
          <p:cNvPr id="4" name="スライド番号プレースホルダー 3">
            <a:extLst>
              <a:ext uri="{FF2B5EF4-FFF2-40B4-BE49-F238E27FC236}">
                <a16:creationId xmlns:a16="http://schemas.microsoft.com/office/drawing/2014/main" id="{FDA535B2-4AFE-0245-364F-217982BEC07D}"/>
              </a:ext>
            </a:extLst>
          </p:cNvPr>
          <p:cNvSpPr>
            <a:spLocks noGrp="1"/>
          </p:cNvSpPr>
          <p:nvPr>
            <p:ph type="sldNum" sz="quarter" idx="5"/>
          </p:nvPr>
        </p:nvSpPr>
        <p:spPr/>
        <p:txBody>
          <a:bodyPr/>
          <a:lstStyle/>
          <a:p>
            <a:fld id="{FB10D8F7-A5D5-4BAB-AB33-090F75862F2D}" type="slidenum">
              <a:rPr kumimoji="1" lang="ja-JP" altLang="en-US" smtClean="0"/>
              <a:t>10</a:t>
            </a:fld>
            <a:endParaRPr kumimoji="1" lang="ja-JP" altLang="en-US"/>
          </a:p>
        </p:txBody>
      </p:sp>
    </p:spTree>
    <p:extLst>
      <p:ext uri="{BB962C8B-B14F-4D97-AF65-F5344CB8AC3E}">
        <p14:creationId xmlns:p14="http://schemas.microsoft.com/office/powerpoint/2010/main" val="325680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4994B-6D96-06C9-DBD9-26F240A004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6D1DF96-09E3-2677-0350-20875C4A85D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721318-B9D0-CE58-71E2-A6C3D594D3D6}"/>
              </a:ext>
            </a:extLst>
          </p:cNvPr>
          <p:cNvSpPr>
            <a:spLocks noGrp="1"/>
          </p:cNvSpPr>
          <p:nvPr>
            <p:ph type="body" idx="1"/>
          </p:nvPr>
        </p:nvSpPr>
        <p:spPr/>
        <p:txBody>
          <a:bodyPr/>
          <a:lstStyle/>
          <a:p>
            <a:r>
              <a:rPr kumimoji="1" lang="en-US" altLang="ja-JP" dirty="0"/>
              <a:t>With these research backgrounds, the objective of this study is to solve these two problems.</a:t>
            </a:r>
          </a:p>
          <a:p>
            <a:r>
              <a:rPr kumimoji="1" lang="en-US" altLang="ja-JP" dirty="0"/>
              <a:t>Since these two issues have been mentioned in previous research, the research was conducted based on the research method of the previous research.</a:t>
            </a:r>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これらの研究背景から，本研究の目的は，この</a:t>
            </a:r>
            <a:r>
              <a:rPr lang="ja-JP" altLang="en-US" dirty="0"/>
              <a:t>２つの課題を解決することです．</a:t>
            </a:r>
            <a:endParaRPr kumimoji="1" lang="en-US" altLang="ja-JP" dirty="0"/>
          </a:p>
          <a:p>
            <a:endParaRPr kumimoji="1" lang="en-US" altLang="ja-JP" dirty="0"/>
          </a:p>
          <a:p>
            <a:r>
              <a:rPr kumimoji="1" lang="ja-JP" altLang="en-US" dirty="0"/>
              <a:t>これらの研究背景から，本研究の目的は，</a:t>
            </a:r>
            <a:r>
              <a:rPr lang="ja-JP" altLang="en-US" dirty="0"/>
              <a:t>「支援者に初動を促すための情報提示」，および「全く面識のない人による支援を信頼できるための情報提示」という２つの課題を解決することです．</a:t>
            </a:r>
            <a:endParaRPr lang="en-US" altLang="ja-JP" dirty="0"/>
          </a:p>
          <a:p>
            <a:endParaRPr kumimoji="1" lang="en-US" altLang="ja-JP" dirty="0"/>
          </a:p>
          <a:p>
            <a:r>
              <a:rPr lang="ja-JP" altLang="en-US" dirty="0"/>
              <a:t>この２つは先行研究で挙げられていた課題でもあるため，</a:t>
            </a:r>
            <a:r>
              <a:rPr kumimoji="1" lang="ja-JP" altLang="en-US" dirty="0"/>
              <a:t>先行研究の調査方法を基に，調査を行いました．</a:t>
            </a:r>
            <a:endParaRPr kumimoji="1" lang="en-US" altLang="ja-JP" dirty="0"/>
          </a:p>
          <a:p>
            <a:endParaRPr kumimoji="1" lang="en-US" altLang="ja-JP" dirty="0"/>
          </a:p>
          <a:p>
            <a:endParaRPr kumimoji="1" lang="en-US" altLang="ja-JP" dirty="0"/>
          </a:p>
          <a:p>
            <a:r>
              <a:rPr kumimoji="1" lang="en-US" altLang="ja-JP" dirty="0"/>
              <a:t>----</a:t>
            </a:r>
          </a:p>
          <a:p>
            <a:r>
              <a:rPr kumimoji="1" lang="ja-JP" altLang="en-US" dirty="0"/>
              <a:t>これらの研究背景から，本研究の共助の仕組みは，支援が必要な人と支援者を効果的に結びつけることで，属人性によらず支援が必要な人の避難をより多く実現することが目的である．</a:t>
            </a:r>
            <a:endParaRPr kumimoji="1" lang="en-US" altLang="ja-JP" dirty="0"/>
          </a:p>
          <a:p>
            <a:endParaRPr kumimoji="1" lang="en-US" altLang="ja-JP" dirty="0"/>
          </a:p>
          <a:p>
            <a:r>
              <a:rPr kumimoji="1" lang="ja-JP" altLang="en-US" dirty="0"/>
              <a:t>そのために，「支援が必要な人を一人でも多く助けるための，支援者との最適マッチングの実現」，および「支援者に初動を促し、かつ面識のない人による支援を信頼できるための情報提示」という２つの解決するべき課題があります．</a:t>
            </a:r>
            <a:endParaRPr kumimoji="1" lang="en-US" altLang="ja-JP" dirty="0"/>
          </a:p>
          <a:p>
            <a:r>
              <a:rPr kumimoji="1" lang="ja-JP" altLang="en-US" dirty="0"/>
              <a:t>先ほども言いましたが，</a:t>
            </a:r>
            <a:r>
              <a:rPr kumimoji="1" lang="en-US" altLang="ja-JP" dirty="0"/>
              <a:t>(1)</a:t>
            </a:r>
            <a:r>
              <a:rPr kumimoji="1" lang="ja-JP" altLang="en-US" dirty="0"/>
              <a:t>においては共同研究先が取り組む課題とし，本研究では </a:t>
            </a:r>
            <a:r>
              <a:rPr kumimoji="1" lang="en-US" altLang="ja-JP" dirty="0"/>
              <a:t>2. </a:t>
            </a:r>
            <a:r>
              <a:rPr kumimoji="1" lang="ja-JP" altLang="en-US" dirty="0"/>
              <a:t>を課題として取り組みました．</a:t>
            </a:r>
            <a:endParaRPr kumimoji="1" lang="en-US" altLang="ja-JP" dirty="0"/>
          </a:p>
        </p:txBody>
      </p:sp>
      <p:sp>
        <p:nvSpPr>
          <p:cNvPr id="4" name="スライド番号プレースホルダー 3">
            <a:extLst>
              <a:ext uri="{FF2B5EF4-FFF2-40B4-BE49-F238E27FC236}">
                <a16:creationId xmlns:a16="http://schemas.microsoft.com/office/drawing/2014/main" id="{13AA81AD-70D6-90A8-25FA-5840040CC3D0}"/>
              </a:ext>
            </a:extLst>
          </p:cNvPr>
          <p:cNvSpPr>
            <a:spLocks noGrp="1"/>
          </p:cNvSpPr>
          <p:nvPr>
            <p:ph type="sldNum" sz="quarter" idx="5"/>
          </p:nvPr>
        </p:nvSpPr>
        <p:spPr/>
        <p:txBody>
          <a:bodyPr/>
          <a:lstStyle/>
          <a:p>
            <a:fld id="{FB10D8F7-A5D5-4BAB-AB33-090F75862F2D}" type="slidenum">
              <a:rPr kumimoji="1" lang="ja-JP" altLang="en-US" smtClean="0"/>
              <a:t>11</a:t>
            </a:fld>
            <a:endParaRPr kumimoji="1" lang="ja-JP" altLang="en-US"/>
          </a:p>
        </p:txBody>
      </p:sp>
    </p:spTree>
    <p:extLst>
      <p:ext uri="{BB962C8B-B14F-4D97-AF65-F5344CB8AC3E}">
        <p14:creationId xmlns:p14="http://schemas.microsoft.com/office/powerpoint/2010/main" val="242436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D2C7E-0DB9-B72E-F95A-E977AAB0625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890712-26C3-CBE6-3FE3-8A3A0A7610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DD1F89-EB5D-F7D3-6DAA-5D57B92F95AF}"/>
              </a:ext>
            </a:extLst>
          </p:cNvPr>
          <p:cNvSpPr>
            <a:spLocks noGrp="1"/>
          </p:cNvSpPr>
          <p:nvPr>
            <p:ph type="body" idx="1"/>
          </p:nvPr>
        </p:nvSpPr>
        <p:spPr/>
        <p:txBody>
          <a:bodyPr/>
          <a:lstStyle/>
          <a:p>
            <a:r>
              <a:rPr kumimoji="1" lang="en-US" altLang="ja-JP" dirty="0"/>
              <a:t>In order to solve the objective, a study was conducted assuming a situation that fulfills three preconditions.</a:t>
            </a:r>
          </a:p>
          <a:p>
            <a:r>
              <a:rPr kumimoji="1" lang="en-US" altLang="ja-JP" dirty="0"/>
              <a:t>An example of a situation that satisfies the preconditions is assumed to be Flooding associated with heavy rainfall in low lying areas of Tokyo.</a:t>
            </a:r>
          </a:p>
          <a:p>
            <a:endParaRPr kumimoji="1" lang="en-US" altLang="ja-JP" dirty="0"/>
          </a:p>
          <a:p>
            <a:r>
              <a:rPr kumimoji="1" lang="ja-JP" altLang="en-US" dirty="0"/>
              <a:t>目的を解決するために，３つの前提条件を満たす状況を想定し，調査を行った．</a:t>
            </a:r>
          </a:p>
          <a:p>
            <a:r>
              <a:rPr kumimoji="1" lang="ja-JP" altLang="en-US" dirty="0"/>
              <a:t>前提条件を満たす例としては，東京都内の低地底での大雨に伴う洪水が想定される．</a:t>
            </a:r>
            <a:endParaRPr kumimoji="1" lang="en-US" altLang="ja-JP" dirty="0"/>
          </a:p>
        </p:txBody>
      </p:sp>
      <p:sp>
        <p:nvSpPr>
          <p:cNvPr id="4" name="スライド番号プレースホルダー 3">
            <a:extLst>
              <a:ext uri="{FF2B5EF4-FFF2-40B4-BE49-F238E27FC236}">
                <a16:creationId xmlns:a16="http://schemas.microsoft.com/office/drawing/2014/main" id="{B1EE18CE-D28B-531E-A3E1-AB2B1A811525}"/>
              </a:ext>
            </a:extLst>
          </p:cNvPr>
          <p:cNvSpPr>
            <a:spLocks noGrp="1"/>
          </p:cNvSpPr>
          <p:nvPr>
            <p:ph type="sldNum" sz="quarter" idx="5"/>
          </p:nvPr>
        </p:nvSpPr>
        <p:spPr/>
        <p:txBody>
          <a:bodyPr/>
          <a:lstStyle/>
          <a:p>
            <a:fld id="{FB10D8F7-A5D5-4BAB-AB33-090F75862F2D}" type="slidenum">
              <a:rPr kumimoji="1" lang="ja-JP" altLang="en-US" smtClean="0"/>
              <a:t>12</a:t>
            </a:fld>
            <a:endParaRPr kumimoji="1" lang="ja-JP" altLang="en-US"/>
          </a:p>
        </p:txBody>
      </p:sp>
    </p:spTree>
    <p:extLst>
      <p:ext uri="{BB962C8B-B14F-4D97-AF65-F5344CB8AC3E}">
        <p14:creationId xmlns:p14="http://schemas.microsoft.com/office/powerpoint/2010/main" val="2564471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96AD3-918B-F9D2-5E93-CF4D5BEC015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24966C-8BE2-E60B-A4B7-8E41FEACDE5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A1F4D9E-00B5-C0F0-A076-C015E62F3B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figure on the right shows an Overall image of the system in this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There are two types of users of the system: Supporters and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research Conducts research on information that should be presented to system users.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specific survey methods are divided into two categories: supporters and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右の図は，本研究のシステムの全体像です．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Due to time constraints, I will only describe the proposed part of this research.</a:t>
            </a:r>
            <a:r>
              <a:rPr kumimoji="1" lang="ja-JP" altLang="en-US" dirty="0"/>
              <a: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（時間の都合上，本研究の提案箇所のみの説明になりますが，）</a:t>
            </a:r>
            <a:endParaRPr kumimoji="1" lang="en-US" altLang="ja-JP" dirty="0"/>
          </a:p>
          <a:p>
            <a:r>
              <a:rPr kumimoji="1" lang="ja-JP" altLang="en-US" dirty="0"/>
              <a:t>システムの利用者である，支援者と支援が必要な人が存在する．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It has functions such as account registration.</a:t>
            </a:r>
            <a:r>
              <a:rPr kumimoji="1" lang="ja-JP" altLang="en-US" dirty="0"/>
              <a:t>）</a:t>
            </a:r>
            <a:endParaRPr kumimoji="1" lang="en-US" altLang="ja-JP" dirty="0"/>
          </a:p>
          <a:p>
            <a:r>
              <a:rPr kumimoji="1" lang="ja-JP" altLang="en-US" dirty="0"/>
              <a:t>（アカウント登録などの機能を持つ．）</a:t>
            </a:r>
            <a:endParaRPr kumimoji="1" lang="en-US" altLang="ja-JP" dirty="0"/>
          </a:p>
          <a:p>
            <a:r>
              <a:rPr kumimoji="1" lang="ja-JP" altLang="en-US" dirty="0"/>
              <a:t>本研究では，システムの利用者それぞれに対する画面において提示するべき情報について調査を行う．</a:t>
            </a:r>
            <a:endParaRPr kumimoji="1" lang="en-US" altLang="ja-JP" dirty="0"/>
          </a:p>
          <a:p>
            <a:r>
              <a:rPr kumimoji="1" lang="ja-JP" altLang="en-US" dirty="0"/>
              <a:t>具体的な調査方法を支援者と支援が必要な人の</a:t>
            </a:r>
            <a:r>
              <a:rPr kumimoji="1" lang="en-US" altLang="ja-JP" dirty="0"/>
              <a:t>2</a:t>
            </a:r>
            <a:r>
              <a:rPr kumimoji="1" lang="ja-JP" altLang="en-US" dirty="0"/>
              <a:t>つに分けて説明する．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0FBFD0B4-424F-94B2-613E-289EA2107F75}"/>
              </a:ext>
            </a:extLst>
          </p:cNvPr>
          <p:cNvSpPr>
            <a:spLocks noGrp="1"/>
          </p:cNvSpPr>
          <p:nvPr>
            <p:ph type="sldNum" sz="quarter" idx="5"/>
          </p:nvPr>
        </p:nvSpPr>
        <p:spPr/>
        <p:txBody>
          <a:bodyPr/>
          <a:lstStyle/>
          <a:p>
            <a:fld id="{FB10D8F7-A5D5-4BAB-AB33-090F75862F2D}" type="slidenum">
              <a:rPr kumimoji="1" lang="ja-JP" altLang="en-US" smtClean="0"/>
              <a:t>13</a:t>
            </a:fld>
            <a:endParaRPr kumimoji="1" lang="ja-JP" altLang="en-US"/>
          </a:p>
        </p:txBody>
      </p:sp>
    </p:spTree>
    <p:extLst>
      <p:ext uri="{BB962C8B-B14F-4D97-AF65-F5344CB8AC3E}">
        <p14:creationId xmlns:p14="http://schemas.microsoft.com/office/powerpoint/2010/main" val="49197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9306D-B8D4-D679-3902-365E7FACB6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856610-54AF-A6E4-1374-82F9D31155A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CDCFA2F-136D-CCCD-4FD7-6BCCEF3C41D1}"/>
              </a:ext>
            </a:extLst>
          </p:cNvPr>
          <p:cNvSpPr>
            <a:spLocks noGrp="1"/>
          </p:cNvSpPr>
          <p:nvPr>
            <p:ph type="body" idx="1"/>
          </p:nvPr>
        </p:nvSpPr>
        <p:spPr/>
        <p:txBody>
          <a:bodyPr/>
          <a:lstStyle/>
          <a:p>
            <a:r>
              <a:rPr kumimoji="1" lang="en-US" altLang="ja-JP" dirty="0"/>
              <a:t>The first survey is an evaluation questionnaire to select the information to be presented on the screen to the supporters.</a:t>
            </a:r>
          </a:p>
          <a:p>
            <a:r>
              <a:rPr kumimoji="1" lang="en-US" altLang="ja-JP" dirty="0"/>
              <a:t>These maps were created by dividing the amount of information into five levels, referring to a table that organizes the requirements of previous research.</a:t>
            </a:r>
          </a:p>
          <a:p>
            <a:r>
              <a:rPr kumimoji="1" lang="en-US" altLang="ja-JP" dirty="0"/>
              <a:t>Sorry, Please read this table in Japanese.</a:t>
            </a:r>
          </a:p>
          <a:p>
            <a:r>
              <a:rPr kumimoji="1" lang="en-US" altLang="ja-JP" dirty="0"/>
              <a:t>Map 1 was assumed to have minimum amount of information and </a:t>
            </a:r>
          </a:p>
          <a:p>
            <a:r>
              <a:rPr kumimoji="1" lang="en-US" altLang="ja-JP" dirty="0"/>
              <a:t>Map 5 was assumed to have maximum amount of information.</a:t>
            </a:r>
          </a:p>
          <a:p>
            <a:r>
              <a:rPr kumimoji="1" lang="en-US" altLang="ja-JP" dirty="0"/>
              <a:t>Of the five different maps, I would act as a supporter if I were presented with Map 2, which I considered to be the ideal map.</a:t>
            </a:r>
          </a:p>
          <a:p>
            <a:endParaRPr kumimoji="1" lang="en-US" altLang="ja-JP" dirty="0"/>
          </a:p>
          <a:p>
            <a:r>
              <a:rPr kumimoji="1" lang="ja-JP" altLang="en-US" dirty="0"/>
              <a:t>１つ目の調査としては，支援者に対する画面に提示する情報を選定するために，評価アンケートを行います．</a:t>
            </a:r>
            <a:endParaRPr kumimoji="1" lang="en-US" altLang="ja-JP" dirty="0"/>
          </a:p>
          <a:p>
            <a:r>
              <a:rPr kumimoji="1" lang="ja-JP" altLang="en-US" dirty="0"/>
              <a:t>先行研究の</a:t>
            </a:r>
            <a:r>
              <a:rPr lang="ja-JP" altLang="en-US" dirty="0"/>
              <a:t>要件を整理した表を参考に，情報量を</a:t>
            </a:r>
            <a:r>
              <a:rPr lang="en-US" altLang="ja-JP" dirty="0"/>
              <a:t>5</a:t>
            </a:r>
            <a:r>
              <a:rPr lang="ja-JP" altLang="en-US" dirty="0"/>
              <a:t>段階に分けて地図を作成しました．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すみませんが，こちらの表は日本語でお読みください．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地図</a:t>
            </a:r>
            <a:r>
              <a:rPr lang="en-US" altLang="ja-JP" dirty="0"/>
              <a:t>1</a:t>
            </a:r>
            <a:r>
              <a:rPr lang="ja-JP" altLang="en-US" dirty="0"/>
              <a:t>は情報量がミニマム，地図</a:t>
            </a:r>
            <a:r>
              <a:rPr lang="en-US" altLang="ja-JP" dirty="0"/>
              <a:t>5</a:t>
            </a:r>
            <a:r>
              <a:rPr lang="ja-JP" altLang="en-US" dirty="0"/>
              <a:t>は情報量がマキシマムと仮定した．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5</a:t>
            </a:r>
            <a:r>
              <a:rPr lang="ja-JP" altLang="en-US" dirty="0"/>
              <a:t>種類の地図の内，私であれば地図</a:t>
            </a:r>
            <a:r>
              <a:rPr lang="en-US" altLang="ja-JP" dirty="0"/>
              <a:t>2</a:t>
            </a:r>
            <a:r>
              <a:rPr lang="ja-JP" altLang="en-US" dirty="0"/>
              <a:t>が提示された場合支援者として行動すると考え，理想の地図とした．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lang="ja-JP" altLang="en-US" dirty="0"/>
              <a:t>地図</a:t>
            </a:r>
            <a:r>
              <a:rPr lang="en-US" altLang="ja-JP" dirty="0"/>
              <a:t>1</a:t>
            </a:r>
            <a:r>
              <a:rPr lang="ja-JP" altLang="en-US" dirty="0"/>
              <a:t>は情報量がミニマム（支援者が支援が必要な人を助けたいと思える最低限の情報）であり，地図</a:t>
            </a:r>
            <a:r>
              <a:rPr lang="en-US" altLang="ja-JP" dirty="0"/>
              <a:t>5</a:t>
            </a:r>
            <a:r>
              <a:rPr lang="ja-JP" altLang="en-US" dirty="0"/>
              <a:t>は情報量がマキシマム（支援者が支援が必要な人を助けたいと思える最大限の情報）であると仮定した．</a:t>
            </a:r>
            <a:endParaRPr lang="en-US" altLang="ja-JP" dirty="0"/>
          </a:p>
          <a:p>
            <a:r>
              <a:rPr lang="en-US" altLang="ja-JP" dirty="0"/>
              <a:t>5</a:t>
            </a:r>
            <a:r>
              <a:rPr lang="ja-JP" altLang="en-US" dirty="0"/>
              <a:t>種類の地図の内，著者であれば地図</a:t>
            </a:r>
            <a:r>
              <a:rPr lang="en-US" altLang="ja-JP" dirty="0"/>
              <a:t>2</a:t>
            </a:r>
            <a:r>
              <a:rPr lang="ja-JP" altLang="en-US" dirty="0"/>
              <a:t>が提示された場合支援者として行動すると考え，理想の地図とした．</a:t>
            </a:r>
            <a:endParaRPr lang="en-US" altLang="ja-JP" dirty="0"/>
          </a:p>
        </p:txBody>
      </p:sp>
      <p:sp>
        <p:nvSpPr>
          <p:cNvPr id="4" name="スライド番号プレースホルダー 3">
            <a:extLst>
              <a:ext uri="{FF2B5EF4-FFF2-40B4-BE49-F238E27FC236}">
                <a16:creationId xmlns:a16="http://schemas.microsoft.com/office/drawing/2014/main" id="{C946EBF8-F587-F4A1-C61B-660B67B9E332}"/>
              </a:ext>
            </a:extLst>
          </p:cNvPr>
          <p:cNvSpPr>
            <a:spLocks noGrp="1"/>
          </p:cNvSpPr>
          <p:nvPr>
            <p:ph type="sldNum" sz="quarter" idx="5"/>
          </p:nvPr>
        </p:nvSpPr>
        <p:spPr/>
        <p:txBody>
          <a:bodyPr/>
          <a:lstStyle/>
          <a:p>
            <a:fld id="{FB10D8F7-A5D5-4BAB-AB33-090F75862F2D}" type="slidenum">
              <a:rPr kumimoji="1" lang="ja-JP" altLang="en-US" smtClean="0"/>
              <a:t>14</a:t>
            </a:fld>
            <a:endParaRPr kumimoji="1" lang="ja-JP" altLang="en-US"/>
          </a:p>
        </p:txBody>
      </p:sp>
    </p:spTree>
    <p:extLst>
      <p:ext uri="{BB962C8B-B14F-4D97-AF65-F5344CB8AC3E}">
        <p14:creationId xmlns:p14="http://schemas.microsoft.com/office/powerpoint/2010/main" val="179059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8474D-625F-EDE5-FB37-266E1E5738E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2157CC-08A9-74AD-B1F2-814E75327D2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885A02-2687-31D4-783D-1FA00851238B}"/>
              </a:ext>
            </a:extLst>
          </p:cNvPr>
          <p:cNvSpPr>
            <a:spLocks noGrp="1"/>
          </p:cNvSpPr>
          <p:nvPr>
            <p:ph type="body" idx="1"/>
          </p:nvPr>
        </p:nvSpPr>
        <p:spPr/>
        <p:txBody>
          <a:bodyPr/>
          <a:lstStyle/>
          <a:p>
            <a:r>
              <a:rPr kumimoji="1" lang="en-US" altLang="ja-JP" dirty="0"/>
              <a:t>This figure shows Map 1 assuming a minimum amount of information.</a:t>
            </a:r>
          </a:p>
          <a:p>
            <a:r>
              <a:rPr kumimoji="1" lang="en-US" altLang="ja-JP" dirty="0"/>
              <a:t>The common information from Map 1 to Map 5 is as shown in the figure.</a:t>
            </a:r>
          </a:p>
          <a:p>
            <a:endParaRPr kumimoji="1" lang="en-US" altLang="ja-JP" dirty="0"/>
          </a:p>
          <a:p>
            <a:endParaRPr kumimoji="1" lang="en-US" altLang="ja-JP" dirty="0"/>
          </a:p>
          <a:p>
            <a:r>
              <a:rPr kumimoji="1" lang="ja-JP" altLang="en-US" dirty="0"/>
              <a:t>（</a:t>
            </a:r>
            <a:r>
              <a:rPr kumimoji="1" lang="en-US" altLang="ja-JP" dirty="0"/>
              <a:t>The background of the map shows the location of designated evacuation sites in Sumida</a:t>
            </a:r>
            <a:r>
              <a:rPr kumimoji="1" lang="ja-JP" altLang="en-US" dirty="0"/>
              <a:t> </a:t>
            </a:r>
            <a:r>
              <a:rPr kumimoji="1" lang="en-US" altLang="ja-JP" dirty="0"/>
              <a:t>Ward, the location of evacuation sites in case of flooding, the expected flood zone in Sumida Ward, and Google Maps overlaid on the map.</a:t>
            </a:r>
            <a:r>
              <a:rPr kumimoji="1" lang="ja-JP" altLang="en-US" dirty="0"/>
              <a:t>）</a:t>
            </a:r>
            <a:endParaRPr kumimoji="1" lang="en-US" altLang="ja-JP" dirty="0"/>
          </a:p>
          <a:p>
            <a:endParaRPr kumimoji="1" lang="en-US" altLang="ja-JP" dirty="0"/>
          </a:p>
          <a:p>
            <a:r>
              <a:rPr kumimoji="1" lang="ja-JP" altLang="en-US" dirty="0"/>
              <a:t>こちらの図は，情報量がミニマムと仮定した地図１です．</a:t>
            </a:r>
            <a:endParaRPr kumimoji="1" lang="en-US" altLang="ja-JP" dirty="0"/>
          </a:p>
          <a:p>
            <a:r>
              <a:rPr kumimoji="1" lang="ja-JP" altLang="en-US" dirty="0"/>
              <a:t>地図１から地図５まで共通して載せている情報はご覧の通りになります．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（安全限界時間は，支援者が支援が必要な人と共に近くの避難所まで安全に避難できる時間のことです．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地図の背景は，墨田区の指定避難場所，水害時避難場所の位置情報，墨田区浸水想定区域，</a:t>
            </a:r>
            <a:r>
              <a:rPr kumimoji="1" lang="en-US" altLang="ja-JP" dirty="0"/>
              <a:t>Google Map</a:t>
            </a:r>
            <a:r>
              <a:rPr kumimoji="1" lang="ja-JP" altLang="en-US" dirty="0"/>
              <a:t>を重ねて表示している．）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背景は，墨田区の指定避難場所</a:t>
            </a:r>
            <a:r>
              <a:rPr kumimoji="1" lang="en-US" altLang="ja-JP" dirty="0"/>
              <a:t>_</a:t>
            </a:r>
            <a:r>
              <a:rPr kumimoji="1" lang="ja-JP" altLang="en-US" dirty="0"/>
              <a:t>水害時避難場所の位置情報，墨田区浸水想定区域（隅田川，および旧中川の氾濫による想定される最大規模），マップ（</a:t>
            </a:r>
            <a:r>
              <a:rPr kumimoji="1" lang="en-US" altLang="ja-JP" dirty="0"/>
              <a:t>Google Map</a:t>
            </a:r>
            <a:r>
              <a:rPr kumimoji="1" lang="ja-JP" altLang="en-US" dirty="0"/>
              <a:t>）を重ね合わせて表示している．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右の文章をメリハリつけよう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線も</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a:extLst>
              <a:ext uri="{FF2B5EF4-FFF2-40B4-BE49-F238E27FC236}">
                <a16:creationId xmlns:a16="http://schemas.microsoft.com/office/drawing/2014/main" id="{22CB6758-2390-B3F3-A3A6-4A36238A646A}"/>
              </a:ext>
            </a:extLst>
          </p:cNvPr>
          <p:cNvSpPr>
            <a:spLocks noGrp="1"/>
          </p:cNvSpPr>
          <p:nvPr>
            <p:ph type="sldNum" sz="quarter" idx="5"/>
          </p:nvPr>
        </p:nvSpPr>
        <p:spPr/>
        <p:txBody>
          <a:bodyPr/>
          <a:lstStyle/>
          <a:p>
            <a:fld id="{FB10D8F7-A5D5-4BAB-AB33-090F75862F2D}" type="slidenum">
              <a:rPr kumimoji="1" lang="ja-JP" altLang="en-US" smtClean="0"/>
              <a:t>15</a:t>
            </a:fld>
            <a:endParaRPr kumimoji="1" lang="ja-JP" altLang="en-US"/>
          </a:p>
        </p:txBody>
      </p:sp>
    </p:spTree>
    <p:extLst>
      <p:ext uri="{BB962C8B-B14F-4D97-AF65-F5344CB8AC3E}">
        <p14:creationId xmlns:p14="http://schemas.microsoft.com/office/powerpoint/2010/main" val="2017502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2B3CE-3911-3331-BE4F-5D13DCBF8B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658E7E3-4ED8-3DFE-CB99-53FF4306D4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C2E0E68-E33A-E9E9-EBB5-D87C85BB64EC}"/>
              </a:ext>
            </a:extLst>
          </p:cNvPr>
          <p:cNvSpPr>
            <a:spLocks noGrp="1"/>
          </p:cNvSpPr>
          <p:nvPr>
            <p:ph type="body" idx="1"/>
          </p:nvPr>
        </p:nvSpPr>
        <p:spPr/>
        <p:txBody>
          <a:bodyPr/>
          <a:lstStyle/>
          <a:p>
            <a:r>
              <a:rPr kumimoji="1" lang="en-US" altLang="ja-JP" dirty="0"/>
              <a:t>This figure shows my ideal screen for supporters.</a:t>
            </a:r>
          </a:p>
          <a:p>
            <a:r>
              <a:rPr kumimoji="1" lang="en-US" altLang="ja-JP" dirty="0"/>
              <a:t>The ideal map is given with these information.</a:t>
            </a:r>
          </a:p>
          <a:p>
            <a:endParaRPr kumimoji="1" lang="en-US" altLang="ja-JP" dirty="0"/>
          </a:p>
          <a:p>
            <a:r>
              <a:rPr kumimoji="1" lang="ja-JP" altLang="en-US" dirty="0"/>
              <a:t>こちらの図は，私が考えた支援者に対する画面の理想になります．</a:t>
            </a:r>
            <a:endParaRPr kumimoji="1" lang="en-US" altLang="ja-JP" dirty="0"/>
          </a:p>
          <a:p>
            <a:r>
              <a:rPr kumimoji="1" lang="ja-JP" altLang="en-US" dirty="0"/>
              <a:t>理想の地図はこれらの情報を付与しました．</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F431D26-6FDA-39F3-DD61-F65203484668}"/>
              </a:ext>
            </a:extLst>
          </p:cNvPr>
          <p:cNvSpPr>
            <a:spLocks noGrp="1"/>
          </p:cNvSpPr>
          <p:nvPr>
            <p:ph type="sldNum" sz="quarter" idx="5"/>
          </p:nvPr>
        </p:nvSpPr>
        <p:spPr/>
        <p:txBody>
          <a:bodyPr/>
          <a:lstStyle/>
          <a:p>
            <a:fld id="{FB10D8F7-A5D5-4BAB-AB33-090F75862F2D}" type="slidenum">
              <a:rPr kumimoji="1" lang="ja-JP" altLang="en-US" smtClean="0"/>
              <a:t>16</a:t>
            </a:fld>
            <a:endParaRPr kumimoji="1" lang="ja-JP" altLang="en-US"/>
          </a:p>
        </p:txBody>
      </p:sp>
    </p:spTree>
    <p:extLst>
      <p:ext uri="{BB962C8B-B14F-4D97-AF65-F5344CB8AC3E}">
        <p14:creationId xmlns:p14="http://schemas.microsoft.com/office/powerpoint/2010/main" val="1424523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D6138-335F-86E3-EE49-14EDCB164A6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04CB127-9B8F-93E2-04CA-DE953DD415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26ED089-2D9A-BC1A-92FE-FF361089EB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role-play scenario for the evaluation questionnaire for the supporters is based on the </a:t>
            </a:r>
            <a:r>
              <a:rPr kumimoji="1" lang="en-US" altLang="ja-JP" sz="1200" dirty="0">
                <a:latin typeface="Times New Roman" panose="02020603050405020304" pitchFamily="18" charset="0"/>
                <a:cs typeface="Times New Roman" panose="02020603050405020304" pitchFamily="18" charset="0"/>
              </a:rPr>
              <a:t>preconditions</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Please refer to the paper for details.</a:t>
            </a:r>
          </a:p>
          <a:p>
            <a:endParaRPr kumimoji="1" lang="en-US" altLang="ja-JP" dirty="0"/>
          </a:p>
          <a:p>
            <a:r>
              <a:rPr kumimoji="1" lang="ja-JP" altLang="en-US" dirty="0"/>
              <a:t>支援者に対する評価アンケートをする際のロールプレイシナリオは，前提条件を満たすものとなっております．</a:t>
            </a:r>
            <a:endParaRPr kumimoji="1" lang="en-US" altLang="ja-JP" dirty="0"/>
          </a:p>
          <a:p>
            <a:r>
              <a:rPr kumimoji="1" lang="ja-JP" altLang="en-US" dirty="0"/>
              <a:t>詳しくは論文をご参照ください．</a:t>
            </a:r>
            <a:endParaRPr kumimoji="1" lang="en-US" altLang="ja-JP" dirty="0"/>
          </a:p>
          <a:p>
            <a:endParaRPr kumimoji="1" lang="en-US" altLang="ja-JP" dirty="0"/>
          </a:p>
          <a:p>
            <a:r>
              <a:rPr lang="ja-JP" altLang="en-US" sz="1200" dirty="0">
                <a:latin typeface="UD デジタル 教科書体 N-B" panose="02020700000000000000" pitchFamily="17" charset="-128"/>
                <a:ea typeface="UD デジタル 教科書体 N-B" panose="02020700000000000000" pitchFamily="17" charset="-128"/>
              </a:rPr>
              <a:t>あなたは墨田区のある地域に通学もしくは通勤しており，街並みをある程度認識している．前日からの大雨により，あなたの現在地やその周辺が </a:t>
            </a:r>
            <a:r>
              <a:rPr lang="en-US" altLang="ja-JP" sz="1200" dirty="0">
                <a:latin typeface="UD デジタル 教科書体 N-B" panose="02020700000000000000" pitchFamily="17" charset="-128"/>
                <a:ea typeface="UD デジタル 教科書体 N-B" panose="02020700000000000000" pitchFamily="17" charset="-128"/>
              </a:rPr>
              <a:t>1 </a:t>
            </a:r>
            <a:r>
              <a:rPr lang="ja-JP" altLang="en-US" sz="1200" dirty="0">
                <a:latin typeface="UD デジタル 教科書体 N-B" panose="02020700000000000000" pitchFamily="17" charset="-128"/>
                <a:ea typeface="UD デジタル 教科書体 N-B" panose="02020700000000000000" pitchFamily="17" charset="-128"/>
              </a:rPr>
              <a:t>時間 </a:t>
            </a:r>
            <a:r>
              <a:rPr lang="en-US" altLang="ja-JP" sz="1200" dirty="0">
                <a:latin typeface="UD デジタル 教科書体 N-B" panose="02020700000000000000" pitchFamily="17" charset="-128"/>
                <a:ea typeface="UD デジタル 教科書体 N-B" panose="02020700000000000000" pitchFamily="17" charset="-128"/>
              </a:rPr>
              <a:t>30 </a:t>
            </a:r>
            <a:r>
              <a:rPr lang="ja-JP" altLang="en-US" sz="1200" dirty="0">
                <a:latin typeface="UD デジタル 教科書体 N-B" panose="02020700000000000000" pitchFamily="17" charset="-128"/>
                <a:ea typeface="UD デジタル 教科書体 N-B" panose="02020700000000000000" pitchFamily="17" charset="-128"/>
              </a:rPr>
              <a:t>分後に約 </a:t>
            </a:r>
            <a:r>
              <a:rPr lang="en-US" altLang="ja-JP" sz="1200" dirty="0">
                <a:latin typeface="UD デジタル 教科書体 N-B" panose="02020700000000000000" pitchFamily="17" charset="-128"/>
                <a:ea typeface="UD デジタル 教科書体 N-B" panose="02020700000000000000" pitchFamily="17" charset="-128"/>
              </a:rPr>
              <a:t>2m </a:t>
            </a:r>
            <a:r>
              <a:rPr lang="ja-JP" altLang="en-US" sz="1200" dirty="0">
                <a:latin typeface="UD デジタル 教科書体 N-B" panose="02020700000000000000" pitchFamily="17" charset="-128"/>
                <a:ea typeface="UD デジタル 教科書体 N-B" panose="02020700000000000000" pitchFamily="17" charset="-128"/>
              </a:rPr>
              <a:t>浸水してしまう．避難しなければ死の危険性</a:t>
            </a:r>
            <a:endParaRPr lang="en-US" altLang="ja-JP" sz="1200" dirty="0">
              <a:latin typeface="UD デジタル 教科書体 N-B" panose="02020700000000000000" pitchFamily="17" charset="-128"/>
              <a:ea typeface="UD デジタル 教科書体 N-B" panose="02020700000000000000" pitchFamily="17" charset="-128"/>
            </a:endParaRPr>
          </a:p>
          <a:p>
            <a:r>
              <a:rPr lang="ja-JP" altLang="en-US" sz="1200" dirty="0">
                <a:latin typeface="UD デジタル 教科書体 N-B" panose="02020700000000000000" pitchFamily="17" charset="-128"/>
                <a:ea typeface="UD デジタル 教科書体 N-B" panose="02020700000000000000" pitchFamily="17" charset="-128"/>
              </a:rPr>
              <a:t>がある．あなたは近くの避難所に避難することにしたが，要支援者を助ける時間がありそうだ．．．</a:t>
            </a:r>
            <a:endParaRPr lang="en-US" altLang="ja-JP" sz="1200" dirty="0">
              <a:latin typeface="UD デジタル 教科書体 N-B" panose="02020700000000000000" pitchFamily="17" charset="-128"/>
              <a:ea typeface="UD デジタル 教科書体 N-B" panose="02020700000000000000" pitchFamily="17" charset="-128"/>
            </a:endParaRPr>
          </a:p>
        </p:txBody>
      </p:sp>
      <p:sp>
        <p:nvSpPr>
          <p:cNvPr id="4" name="スライド番号プレースホルダー 3">
            <a:extLst>
              <a:ext uri="{FF2B5EF4-FFF2-40B4-BE49-F238E27FC236}">
                <a16:creationId xmlns:a16="http://schemas.microsoft.com/office/drawing/2014/main" id="{CDC849B6-5AD5-E0AA-7C08-BA1A1B02D946}"/>
              </a:ext>
            </a:extLst>
          </p:cNvPr>
          <p:cNvSpPr>
            <a:spLocks noGrp="1"/>
          </p:cNvSpPr>
          <p:nvPr>
            <p:ph type="sldNum" sz="quarter" idx="5"/>
          </p:nvPr>
        </p:nvSpPr>
        <p:spPr/>
        <p:txBody>
          <a:bodyPr/>
          <a:lstStyle/>
          <a:p>
            <a:fld id="{FB10D8F7-A5D5-4BAB-AB33-090F75862F2D}" type="slidenum">
              <a:rPr kumimoji="1" lang="ja-JP" altLang="en-US" smtClean="0"/>
              <a:t>17</a:t>
            </a:fld>
            <a:endParaRPr kumimoji="1" lang="ja-JP" altLang="en-US"/>
          </a:p>
        </p:txBody>
      </p:sp>
    </p:spTree>
    <p:extLst>
      <p:ext uri="{BB962C8B-B14F-4D97-AF65-F5344CB8AC3E}">
        <p14:creationId xmlns:p14="http://schemas.microsoft.com/office/powerpoint/2010/main" val="1386966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540E5-574F-D0BD-D655-0BDB7CC131B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3A88A52-E5B2-C1E9-4027-3375E8F777C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4AD8653-868C-3440-A73E-74D35CB79981}"/>
              </a:ext>
            </a:extLst>
          </p:cNvPr>
          <p:cNvSpPr>
            <a:spLocks noGrp="1"/>
          </p:cNvSpPr>
          <p:nvPr>
            <p:ph type="body" idx="1"/>
          </p:nvPr>
        </p:nvSpPr>
        <p:spPr/>
        <p:txBody>
          <a:bodyPr/>
          <a:lstStyle/>
          <a:p>
            <a:r>
              <a:rPr kumimoji="1" lang="en-US" altLang="ja-JP" dirty="0"/>
              <a:t>The second survey is an evaluation questionnaire to select information to be presented on the screen for</a:t>
            </a:r>
            <a:r>
              <a:rPr kumimoji="1" lang="ja-JP" altLang="en-US" dirty="0"/>
              <a:t> </a:t>
            </a:r>
            <a:r>
              <a:rPr kumimoji="1" lang="en-US" altLang="ja-JP" dirty="0"/>
              <a:t>Persons</a:t>
            </a:r>
            <a:r>
              <a:rPr kumimoji="1" lang="ja-JP" altLang="en-US" dirty="0"/>
              <a:t> </a:t>
            </a:r>
            <a:r>
              <a:rPr kumimoji="1" lang="en-US" altLang="ja-JP" dirty="0"/>
              <a:t>requiring support.</a:t>
            </a:r>
          </a:p>
          <a:p>
            <a:r>
              <a:rPr kumimoji="1" lang="en-US" altLang="ja-JP" dirty="0"/>
              <a:t>As in the evaluation questionnaire for supporters, a map was created by dividing the amount of information into five levels.</a:t>
            </a:r>
          </a:p>
          <a:p>
            <a:r>
              <a:rPr kumimoji="1" lang="en-US" altLang="ja-JP" dirty="0"/>
              <a:t>Of the five different maps, I would trust supporters if I wee presented with Map 2, which I considered to be the ideal map.</a:t>
            </a:r>
          </a:p>
          <a:p>
            <a:endParaRPr kumimoji="1" lang="en-US" altLang="ja-JP" dirty="0"/>
          </a:p>
          <a:p>
            <a:r>
              <a:rPr kumimoji="1" lang="ja-JP" altLang="en-US" dirty="0"/>
              <a:t>２つ目の調査としては，支援が必要な人に対する画面に提示する情報を選定するために，評価アンケートを行います．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支援者の評価アンケートと同じく，</a:t>
            </a:r>
            <a:r>
              <a:rPr lang="ja-JP" altLang="en-US" dirty="0"/>
              <a:t>情報量を</a:t>
            </a:r>
            <a:r>
              <a:rPr lang="en-US" altLang="ja-JP" dirty="0"/>
              <a:t>5</a:t>
            </a:r>
            <a:r>
              <a:rPr lang="ja-JP" altLang="en-US" dirty="0"/>
              <a:t>段階に分けて地図を作成しました．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私であれば地図</a:t>
            </a:r>
            <a:r>
              <a:rPr lang="en-US" altLang="ja-JP" dirty="0"/>
              <a:t>2</a:t>
            </a:r>
            <a:r>
              <a:rPr lang="ja-JP" altLang="en-US" dirty="0"/>
              <a:t>が提示された場合支援による支援を信頼すると考え，理想の地図とした．</a:t>
            </a:r>
            <a:endParaRPr kumimoji="1" lang="en-US" altLang="ja-JP" dirty="0"/>
          </a:p>
          <a:p>
            <a:endParaRPr kumimoji="1" lang="en-US" altLang="ja-JP" dirty="0"/>
          </a:p>
          <a:p>
            <a:endParaRPr kumimoji="1" lang="en-US" altLang="ja-JP" dirty="0"/>
          </a:p>
          <a:p>
            <a:endParaRPr kumimoji="1" lang="en-US" altLang="ja-JP" dirty="0"/>
          </a:p>
          <a:p>
            <a:r>
              <a:rPr kumimoji="1" lang="ja-JP" altLang="en-US" dirty="0"/>
              <a:t>支援が必要な人に提示するべき情報の選定方法</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提示するべき情報の選定方法（支援が必要な人画面）とかがいいかな</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5E899D9D-56F5-5E53-D41A-CD77F47B4E88}"/>
              </a:ext>
            </a:extLst>
          </p:cNvPr>
          <p:cNvSpPr>
            <a:spLocks noGrp="1"/>
          </p:cNvSpPr>
          <p:nvPr>
            <p:ph type="sldNum" sz="quarter" idx="5"/>
          </p:nvPr>
        </p:nvSpPr>
        <p:spPr/>
        <p:txBody>
          <a:bodyPr/>
          <a:lstStyle/>
          <a:p>
            <a:fld id="{FB10D8F7-A5D5-4BAB-AB33-090F75862F2D}" type="slidenum">
              <a:rPr kumimoji="1" lang="ja-JP" altLang="en-US" smtClean="0"/>
              <a:t>18</a:t>
            </a:fld>
            <a:endParaRPr kumimoji="1" lang="ja-JP" altLang="en-US"/>
          </a:p>
        </p:txBody>
      </p:sp>
    </p:spTree>
    <p:extLst>
      <p:ext uri="{BB962C8B-B14F-4D97-AF65-F5344CB8AC3E}">
        <p14:creationId xmlns:p14="http://schemas.microsoft.com/office/powerpoint/2010/main" val="1100512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27980-236D-9C82-551F-F4A7708B13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01870C-4841-8127-6D93-BC11CC220D2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EA0118D-3BA8-E86C-AAD4-6304952DB69B}"/>
              </a:ext>
            </a:extLst>
          </p:cNvPr>
          <p:cNvSpPr>
            <a:spLocks noGrp="1"/>
          </p:cNvSpPr>
          <p:nvPr>
            <p:ph type="body" idx="1"/>
          </p:nvPr>
        </p:nvSpPr>
        <p:spPr/>
        <p:txBody>
          <a:bodyPr/>
          <a:lstStyle/>
          <a:p>
            <a:r>
              <a:rPr kumimoji="1" lang="en-US" altLang="ja-JP" dirty="0"/>
              <a:t>This figure shows Map 1 assuming a minimal amount of information.</a:t>
            </a:r>
          </a:p>
          <a:p>
            <a:r>
              <a:rPr kumimoji="1" lang="en-US" altLang="ja-JP" dirty="0"/>
              <a:t>The common information from Map 1 to Map 5 is as shown in the figure.</a:t>
            </a:r>
          </a:p>
          <a:p>
            <a:endParaRPr kumimoji="1" lang="en-US" altLang="ja-JP" dirty="0"/>
          </a:p>
          <a:p>
            <a:endParaRPr kumimoji="1" lang="en-US" altLang="ja-JP" dirty="0"/>
          </a:p>
          <a:p>
            <a:r>
              <a:rPr kumimoji="1" lang="ja-JP" altLang="en-US" dirty="0"/>
              <a:t>（</a:t>
            </a:r>
            <a:r>
              <a:rPr kumimoji="1" lang="en-US" altLang="ja-JP" dirty="0"/>
              <a:t>The estimated time of arrival is the time it takes for the aid worker to reach the person requiring support.</a:t>
            </a:r>
            <a:r>
              <a:rPr kumimoji="1" lang="ja-JP" altLang="en-US" dirty="0"/>
              <a:t>）</a:t>
            </a:r>
            <a:endParaRPr kumimoji="1" lang="en-US" altLang="ja-JP" dirty="0"/>
          </a:p>
          <a:p>
            <a:endParaRPr kumimoji="1" lang="en-US" altLang="ja-JP" dirty="0"/>
          </a:p>
          <a:p>
            <a:r>
              <a:rPr kumimoji="1" lang="ja-JP" altLang="en-US" dirty="0"/>
              <a:t>こちらの図は，情報量がミニマムと仮定した地図１です．</a:t>
            </a:r>
            <a:endParaRPr kumimoji="1" lang="en-US" altLang="ja-JP" dirty="0"/>
          </a:p>
          <a:p>
            <a:r>
              <a:rPr kumimoji="1" lang="ja-JP" altLang="en-US" dirty="0"/>
              <a:t>地図１から地図５まで共通して載せている情報はご覧の通りになります．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到着予定時間は，支援者が支援が必要な人にたどり着くまでの時間のことです．</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7B9A4D21-E1B2-7292-874C-F4D8AE25A944}"/>
              </a:ext>
            </a:extLst>
          </p:cNvPr>
          <p:cNvSpPr>
            <a:spLocks noGrp="1"/>
          </p:cNvSpPr>
          <p:nvPr>
            <p:ph type="sldNum" sz="quarter" idx="5"/>
          </p:nvPr>
        </p:nvSpPr>
        <p:spPr/>
        <p:txBody>
          <a:bodyPr/>
          <a:lstStyle/>
          <a:p>
            <a:fld id="{FB10D8F7-A5D5-4BAB-AB33-090F75862F2D}" type="slidenum">
              <a:rPr kumimoji="1" lang="ja-JP" altLang="en-US" smtClean="0"/>
              <a:t>19</a:t>
            </a:fld>
            <a:endParaRPr kumimoji="1" lang="ja-JP" altLang="en-US"/>
          </a:p>
        </p:txBody>
      </p:sp>
    </p:spTree>
    <p:extLst>
      <p:ext uri="{BB962C8B-B14F-4D97-AF65-F5344CB8AC3E}">
        <p14:creationId xmlns:p14="http://schemas.microsoft.com/office/powerpoint/2010/main" val="2804150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the outline of today’s presentation.</a:t>
            </a:r>
          </a:p>
          <a:p>
            <a:endParaRPr kumimoji="1" lang="en-US" altLang="ja-JP" dirty="0"/>
          </a:p>
          <a:p>
            <a:r>
              <a:rPr kumimoji="1" lang="ja-JP" altLang="en-US" dirty="0"/>
              <a:t>本日はこちらのアウトラインの流れで発表をします．</a:t>
            </a:r>
            <a:endParaRPr kumimoji="1" lang="en-US" altLang="ja-JP" dirty="0"/>
          </a:p>
          <a:p>
            <a:endParaRPr kumimoji="1" lang="en-US" altLang="ja-JP" dirty="0"/>
          </a:p>
          <a:p>
            <a:r>
              <a:rPr kumimoji="1" lang="ja-JP" altLang="en-US" dirty="0"/>
              <a:t>本日はこのような流れで発表を進めていきたいと思います．</a:t>
            </a: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2</a:t>
            </a:fld>
            <a:endParaRPr kumimoji="1" lang="ja-JP" altLang="en-US"/>
          </a:p>
        </p:txBody>
      </p:sp>
    </p:spTree>
    <p:extLst>
      <p:ext uri="{BB962C8B-B14F-4D97-AF65-F5344CB8AC3E}">
        <p14:creationId xmlns:p14="http://schemas.microsoft.com/office/powerpoint/2010/main" val="1964665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B6715-6BD6-A129-EBDE-168FB3A14C3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F5C983-2407-E7F6-5D6F-F5F2C1D534B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B7AF031-ABA8-242F-D63B-9644293F0ED0}"/>
              </a:ext>
            </a:extLst>
          </p:cNvPr>
          <p:cNvSpPr>
            <a:spLocks noGrp="1"/>
          </p:cNvSpPr>
          <p:nvPr>
            <p:ph type="body" idx="1"/>
          </p:nvPr>
        </p:nvSpPr>
        <p:spPr/>
        <p:txBody>
          <a:bodyPr/>
          <a:lstStyle/>
          <a:p>
            <a:r>
              <a:rPr kumimoji="1" lang="en-US" altLang="ja-JP" dirty="0"/>
              <a:t>This figure shows my ideal screen for </a:t>
            </a:r>
            <a:r>
              <a:rPr kumimoji="1"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ersons requiring support</a:t>
            </a:r>
            <a:r>
              <a:rPr kumimoji="1" lang="en-US" altLang="ja-JP" dirty="0"/>
              <a:t>.</a:t>
            </a:r>
          </a:p>
          <a:p>
            <a:r>
              <a:rPr kumimoji="1" lang="en-US" altLang="ja-JP" dirty="0"/>
              <a:t>The ideal map is given with these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こちらの図は，私が考えた支援が必要な人に対する画面の理想になります．</a:t>
            </a:r>
            <a:endParaRPr kumimoji="1" lang="en-US" altLang="ja-JP" dirty="0"/>
          </a:p>
          <a:p>
            <a:r>
              <a:rPr kumimoji="1" lang="ja-JP" altLang="en-US" dirty="0"/>
              <a:t>理想の地図はこれらの情報を付与しました．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EEC06A7-0957-8CF5-CBA0-53699D0789BE}"/>
              </a:ext>
            </a:extLst>
          </p:cNvPr>
          <p:cNvSpPr>
            <a:spLocks noGrp="1"/>
          </p:cNvSpPr>
          <p:nvPr>
            <p:ph type="sldNum" sz="quarter" idx="5"/>
          </p:nvPr>
        </p:nvSpPr>
        <p:spPr/>
        <p:txBody>
          <a:bodyPr/>
          <a:lstStyle/>
          <a:p>
            <a:fld id="{FB10D8F7-A5D5-4BAB-AB33-090F75862F2D}" type="slidenum">
              <a:rPr kumimoji="1" lang="ja-JP" altLang="en-US" smtClean="0"/>
              <a:t>20</a:t>
            </a:fld>
            <a:endParaRPr kumimoji="1" lang="ja-JP" altLang="en-US"/>
          </a:p>
        </p:txBody>
      </p:sp>
    </p:spTree>
    <p:extLst>
      <p:ext uri="{BB962C8B-B14F-4D97-AF65-F5344CB8AC3E}">
        <p14:creationId xmlns:p14="http://schemas.microsoft.com/office/powerpoint/2010/main" val="273861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F5627-FBA1-182D-C640-61D650E133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62710D-03EB-45D2-41B1-E5A8CF73645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33ADEE-5E07-C468-F2CA-C594A754851E}"/>
              </a:ext>
            </a:extLst>
          </p:cNvPr>
          <p:cNvSpPr>
            <a:spLocks noGrp="1"/>
          </p:cNvSpPr>
          <p:nvPr>
            <p:ph type="body" idx="1"/>
          </p:nvPr>
        </p:nvSpPr>
        <p:spPr/>
        <p:txBody>
          <a:bodyPr/>
          <a:lstStyle/>
          <a:p>
            <a:r>
              <a:rPr kumimoji="1" lang="en-US" altLang="ja-JP" dirty="0"/>
              <a:t>The role-play scenarios for the evaluation questionnaires for Persons requiring support also fulfill the preconditions.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Please refer to the paper for details.</a:t>
            </a:r>
          </a:p>
          <a:p>
            <a:endParaRPr kumimoji="1" lang="en-US" altLang="ja-JP" dirty="0"/>
          </a:p>
          <a:p>
            <a:r>
              <a:rPr kumimoji="1" lang="ja-JP" altLang="en-US" dirty="0"/>
              <a:t>支援が必要な人に対する評価アンケートをする際のロールプレイシナリオについても，前提条件を満たすものとなっております．</a:t>
            </a:r>
            <a:endParaRPr kumimoji="1" lang="en-US" altLang="ja-JP" dirty="0"/>
          </a:p>
          <a:p>
            <a:r>
              <a:rPr kumimoji="1" lang="ja-JP" altLang="en-US" dirty="0"/>
              <a:t>詳しくは論文をご参照ください．</a:t>
            </a:r>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Section </a:t>
            </a:r>
            <a:r>
              <a:rPr kumimoji="1" lang="ja-JP" altLang="en-US" dirty="0"/>
              <a:t>ロールプレイシナリオ</a:t>
            </a:r>
            <a:endParaRPr kumimoji="1" lang="en-US" altLang="ja-JP" dirty="0"/>
          </a:p>
          <a:p>
            <a:endParaRPr kumimoji="1" lang="en-US" altLang="ja-JP" dirty="0"/>
          </a:p>
          <a:p>
            <a:r>
              <a:rPr lang="ja-JP" altLang="en-US" sz="1200" dirty="0">
                <a:latin typeface="UD デジタル 教科書体 N-B" panose="02020700000000000000" pitchFamily="17" charset="-128"/>
                <a:ea typeface="UD デジタル 教科書体 N-B" panose="02020700000000000000" pitchFamily="17" charset="-128"/>
              </a:rPr>
              <a:t>あなたは墨田区のある地域に居住している．前日からの大雨により，あなたの現在地やその周辺が </a:t>
            </a:r>
            <a:r>
              <a:rPr lang="en-US" altLang="ja-JP" sz="1200" dirty="0">
                <a:latin typeface="UD デジタル 教科書体 N-B" panose="02020700000000000000" pitchFamily="17" charset="-128"/>
                <a:ea typeface="UD デジタル 教科書体 N-B" panose="02020700000000000000" pitchFamily="17" charset="-128"/>
              </a:rPr>
              <a:t>1 </a:t>
            </a:r>
            <a:r>
              <a:rPr lang="ja-JP" altLang="en-US" sz="1200" dirty="0">
                <a:latin typeface="UD デジタル 教科書体 N-B" panose="02020700000000000000" pitchFamily="17" charset="-128"/>
                <a:ea typeface="UD デジタル 教科書体 N-B" panose="02020700000000000000" pitchFamily="17" charset="-128"/>
              </a:rPr>
              <a:t>時間 </a:t>
            </a:r>
            <a:r>
              <a:rPr lang="en-US" altLang="ja-JP" sz="1200" dirty="0">
                <a:latin typeface="UD デジタル 教科書体 N-B" panose="02020700000000000000" pitchFamily="17" charset="-128"/>
                <a:ea typeface="UD デジタル 教科書体 N-B" panose="02020700000000000000" pitchFamily="17" charset="-128"/>
              </a:rPr>
              <a:t>30 </a:t>
            </a:r>
            <a:r>
              <a:rPr lang="ja-JP" altLang="en-US" sz="1200" dirty="0">
                <a:latin typeface="UD デジタル 教科書体 N-B" panose="02020700000000000000" pitchFamily="17" charset="-128"/>
                <a:ea typeface="UD デジタル 教科書体 N-B" panose="02020700000000000000" pitchFamily="17" charset="-128"/>
              </a:rPr>
              <a:t>分後に約 </a:t>
            </a:r>
            <a:r>
              <a:rPr lang="en-US" altLang="ja-JP" sz="1200" dirty="0">
                <a:latin typeface="UD デジタル 教科書体 N-B" panose="02020700000000000000" pitchFamily="17" charset="-128"/>
                <a:ea typeface="UD デジタル 教科書体 N-B" panose="02020700000000000000" pitchFamily="17" charset="-128"/>
              </a:rPr>
              <a:t>2m </a:t>
            </a:r>
            <a:r>
              <a:rPr lang="ja-JP" altLang="en-US" sz="1200" dirty="0">
                <a:latin typeface="UD デジタル 教科書体 N-B" panose="02020700000000000000" pitchFamily="17" charset="-128"/>
                <a:ea typeface="UD デジタル 教科書体 N-B" panose="02020700000000000000" pitchFamily="17" charset="-128"/>
              </a:rPr>
              <a:t>浸水してしまう．避難しなければ死の危険性がある．あなたは近くの避難所に避難することにしたが自力で避難ができないため，誰かの助けが必要だ．．． </a:t>
            </a:r>
            <a:r>
              <a:rPr lang="en-US" altLang="ja-JP" sz="1200" dirty="0">
                <a:latin typeface="UD デジタル 教科書体 N-B" panose="02020700000000000000" pitchFamily="17" charset="-128"/>
                <a:ea typeface="UD デジタル 教科書体 N-B" panose="02020700000000000000" pitchFamily="17" charset="-128"/>
              </a:rPr>
              <a:t>※</a:t>
            </a:r>
            <a:r>
              <a:rPr lang="ja-JP" altLang="en-US" sz="1200" dirty="0">
                <a:latin typeface="UD デジタル 教科書体 N-B" panose="02020700000000000000" pitchFamily="17" charset="-128"/>
                <a:ea typeface="UD デジタル 教科書体 N-B" panose="02020700000000000000" pitchFamily="17" charset="-128"/>
              </a:rPr>
              <a:t>あなたと支援者に面識はないが，既にマッチングが成立（あなたはこの支援者に助けてもらうことが決定）しているとする．</a:t>
            </a:r>
            <a:endParaRPr kumimoji="1" lang="en-US" altLang="ja-JP" dirty="0"/>
          </a:p>
        </p:txBody>
      </p:sp>
      <p:sp>
        <p:nvSpPr>
          <p:cNvPr id="4" name="スライド番号プレースホルダー 3">
            <a:extLst>
              <a:ext uri="{FF2B5EF4-FFF2-40B4-BE49-F238E27FC236}">
                <a16:creationId xmlns:a16="http://schemas.microsoft.com/office/drawing/2014/main" id="{41CFEECE-BA30-2E58-486C-393C521495AF}"/>
              </a:ext>
            </a:extLst>
          </p:cNvPr>
          <p:cNvSpPr>
            <a:spLocks noGrp="1"/>
          </p:cNvSpPr>
          <p:nvPr>
            <p:ph type="sldNum" sz="quarter" idx="5"/>
          </p:nvPr>
        </p:nvSpPr>
        <p:spPr/>
        <p:txBody>
          <a:bodyPr/>
          <a:lstStyle/>
          <a:p>
            <a:fld id="{FB10D8F7-A5D5-4BAB-AB33-090F75862F2D}" type="slidenum">
              <a:rPr kumimoji="1" lang="ja-JP" altLang="en-US" smtClean="0"/>
              <a:t>21</a:t>
            </a:fld>
            <a:endParaRPr kumimoji="1" lang="ja-JP" altLang="en-US"/>
          </a:p>
        </p:txBody>
      </p:sp>
    </p:spTree>
    <p:extLst>
      <p:ext uri="{BB962C8B-B14F-4D97-AF65-F5344CB8AC3E}">
        <p14:creationId xmlns:p14="http://schemas.microsoft.com/office/powerpoint/2010/main" val="115149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24429-6BD4-238D-42DF-23DC22E1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F3D5BD-4C20-1CB2-1E01-FE8D1D52969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ECECBFF-F0C5-D9D9-F1BA-73DF5360D78B}"/>
              </a:ext>
            </a:extLst>
          </p:cNvPr>
          <p:cNvSpPr>
            <a:spLocks noGrp="1"/>
          </p:cNvSpPr>
          <p:nvPr>
            <p:ph type="body" idx="1"/>
          </p:nvPr>
        </p:nvSpPr>
        <p:spPr/>
        <p:txBody>
          <a:bodyPr/>
          <a:lstStyle/>
          <a:p>
            <a:r>
              <a:rPr kumimoji="1" lang="en-US" altLang="ja-JP" dirty="0"/>
              <a:t>Here are the results of the questionnaire survey. </a:t>
            </a:r>
          </a:p>
          <a:p>
            <a:r>
              <a:rPr kumimoji="1" lang="en-US" altLang="ja-JP" dirty="0"/>
              <a:t>First, I will discuss the results for the supporters.</a:t>
            </a:r>
          </a:p>
          <a:p>
            <a:r>
              <a:rPr kumimoji="1" lang="en-US" altLang="ja-JP" dirty="0"/>
              <a:t>This table shows the percentage of respondents who answered “help” or “no help” when presented with Map 1 to Map 5, compared to Map 2, which is the ideal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Sorry, Please read it in Japanese.</a:t>
            </a:r>
          </a:p>
          <a:p>
            <a:r>
              <a:rPr kumimoji="1" lang="en-US" altLang="ja-JP" dirty="0"/>
              <a:t>The table shows that the number of respondents who responded “Help” increased by 5.6% when information (distance and time) about the Person requiring support was presented.</a:t>
            </a:r>
          </a:p>
          <a:p>
            <a:endParaRPr kumimoji="1" lang="en-US" altLang="ja-JP" dirty="0"/>
          </a:p>
          <a:p>
            <a:r>
              <a:rPr kumimoji="1" lang="ja-JP" altLang="en-US" dirty="0"/>
              <a:t>ここからは，アンケート調査結果についてです．</a:t>
            </a:r>
            <a:endParaRPr kumimoji="1" lang="en-US" altLang="ja-JP" dirty="0"/>
          </a:p>
          <a:p>
            <a:r>
              <a:rPr kumimoji="1" lang="ja-JP" altLang="en-US" dirty="0"/>
              <a:t>１つ目に支援者についての結果を説明します．</a:t>
            </a:r>
            <a:endParaRPr kumimoji="1" lang="en-US" altLang="ja-JP" dirty="0"/>
          </a:p>
          <a:p>
            <a:r>
              <a:rPr kumimoji="1" lang="ja-JP" altLang="en-US" dirty="0"/>
              <a:t>こちらの表は，地図１から地図５を提示した場合，助ける，もしくは助けないと答えた人の割合を理想の地図である地図２と比較したものになります．</a:t>
            </a:r>
            <a:endParaRPr kumimoji="1" lang="en-US" altLang="ja-JP" dirty="0"/>
          </a:p>
          <a:p>
            <a:r>
              <a:rPr kumimoji="1" lang="ja-JP" altLang="en-US" dirty="0"/>
              <a:t>すみませんが，日本語でお読みください．</a:t>
            </a:r>
            <a:endParaRPr kumimoji="1" lang="en-US" altLang="ja-JP" dirty="0"/>
          </a:p>
          <a:p>
            <a:r>
              <a:rPr kumimoji="1" lang="ja-JP" altLang="en-US" dirty="0"/>
              <a:t>（</a:t>
            </a:r>
            <a:r>
              <a:rPr kumimoji="1" lang="en-US" altLang="ja-JP" dirty="0"/>
              <a:t>The table shows that the number of respondents who answered “help” increases by 11.1% in the case of the maximal information map.</a:t>
            </a:r>
            <a:r>
              <a:rPr kumimoji="1" lang="ja-JP" altLang="en-US" dirty="0"/>
              <a:t>）</a:t>
            </a:r>
            <a:endParaRPr kumimoji="1" lang="en-US" altLang="ja-JP" dirty="0"/>
          </a:p>
          <a:p>
            <a:r>
              <a:rPr kumimoji="1" lang="ja-JP" altLang="en-US" dirty="0"/>
              <a:t>（表より，</a:t>
            </a:r>
            <a:r>
              <a:rPr lang="ja-JP" altLang="en-US" dirty="0"/>
              <a:t>情報量がマキシマムの地図の場合，「助ける」と答えた人が</a:t>
            </a:r>
            <a:r>
              <a:rPr lang="en-US" altLang="ja-JP" dirty="0"/>
              <a:t>11.1%</a:t>
            </a:r>
            <a:r>
              <a:rPr lang="ja-JP" altLang="en-US" dirty="0"/>
              <a:t>増加することが分かる．）</a:t>
            </a:r>
            <a:endParaRPr kumimoji="1" lang="en-US" altLang="ja-JP" dirty="0"/>
          </a:p>
          <a:p>
            <a:r>
              <a:rPr kumimoji="1" lang="ja-JP" altLang="en-US" dirty="0"/>
              <a:t>表より，支援が必要な人の情報（距離，時間）を提示した場合，「助ける」と答えた人が</a:t>
            </a:r>
            <a:r>
              <a:rPr kumimoji="1" lang="en-US" altLang="ja-JP" dirty="0"/>
              <a:t>5.6%</a:t>
            </a:r>
            <a:r>
              <a:rPr kumimoji="1" lang="ja-JP" altLang="en-US" dirty="0"/>
              <a:t>増加することが分かる．</a:t>
            </a:r>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アンケート調査結果（支援者画面）</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ここまで日本語早口</a:t>
            </a:r>
            <a:r>
              <a:rPr kumimoji="1" lang="en-US" altLang="ja-JP" dirty="0"/>
              <a:t>7:40</a:t>
            </a:r>
            <a:r>
              <a:rPr kumimoji="1" lang="ja-JP" altLang="en-US" dirty="0"/>
              <a:t>くらい</a:t>
            </a:r>
            <a:endParaRPr kumimoji="1" lang="en-US" altLang="ja-JP" dirty="0"/>
          </a:p>
        </p:txBody>
      </p:sp>
      <p:sp>
        <p:nvSpPr>
          <p:cNvPr id="4" name="スライド番号プレースホルダー 3">
            <a:extLst>
              <a:ext uri="{FF2B5EF4-FFF2-40B4-BE49-F238E27FC236}">
                <a16:creationId xmlns:a16="http://schemas.microsoft.com/office/drawing/2014/main" id="{96F3A450-AB20-6D34-1CE0-07165C99E754}"/>
              </a:ext>
            </a:extLst>
          </p:cNvPr>
          <p:cNvSpPr>
            <a:spLocks noGrp="1"/>
          </p:cNvSpPr>
          <p:nvPr>
            <p:ph type="sldNum" sz="quarter" idx="5"/>
          </p:nvPr>
        </p:nvSpPr>
        <p:spPr/>
        <p:txBody>
          <a:bodyPr/>
          <a:lstStyle/>
          <a:p>
            <a:fld id="{FB10D8F7-A5D5-4BAB-AB33-090F75862F2D}" type="slidenum">
              <a:rPr kumimoji="1" lang="ja-JP" altLang="en-US" smtClean="0"/>
              <a:t>22</a:t>
            </a:fld>
            <a:endParaRPr kumimoji="1" lang="ja-JP" altLang="en-US"/>
          </a:p>
        </p:txBody>
      </p:sp>
    </p:spTree>
    <p:extLst>
      <p:ext uri="{BB962C8B-B14F-4D97-AF65-F5344CB8AC3E}">
        <p14:creationId xmlns:p14="http://schemas.microsoft.com/office/powerpoint/2010/main" val="3698590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28AA-D643-E086-BAA5-57B693366F8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D201C3-307D-4EC3-624B-9A3679A948E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A34DB9F-BA0A-1AE2-0660-24CF3A5FE4F4}"/>
              </a:ext>
            </a:extLst>
          </p:cNvPr>
          <p:cNvSpPr>
            <a:spLocks noGrp="1"/>
          </p:cNvSpPr>
          <p:nvPr>
            <p:ph type="body" idx="1"/>
          </p:nvPr>
        </p:nvSpPr>
        <p:spPr/>
        <p:txBody>
          <a:bodyPr/>
          <a:lstStyle/>
          <a:p>
            <a:r>
              <a:rPr kumimoji="1" lang="en-US" altLang="ja-JP" dirty="0"/>
              <a:t>When the time from the current location of the supporter to the </a:t>
            </a:r>
            <a:r>
              <a:rPr kumimoji="1"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erson requiring support </a:t>
            </a:r>
            <a:r>
              <a:rPr kumimoji="1" lang="en-US" altLang="ja-JP" dirty="0"/>
              <a:t>and the time from the current location of the </a:t>
            </a:r>
            <a:r>
              <a:rPr kumimoji="1"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erson requiring support</a:t>
            </a:r>
            <a:r>
              <a:rPr kumimoji="1" lang="en-US" altLang="ja-JP" dirty="0"/>
              <a:t> to the evacuation center are not provided, the number of respondents who </a:t>
            </a:r>
            <a:r>
              <a:rPr kumimoji="1" lang="en-US" altLang="ja-JP"/>
              <a:t>answered “Help</a:t>
            </a:r>
            <a:r>
              <a:rPr kumimoji="1" lang="en-US" altLang="ja-JP" dirty="0"/>
              <a:t>” decreased by 5.5%.</a:t>
            </a:r>
          </a:p>
          <a:p>
            <a:r>
              <a:rPr kumimoji="1" lang="en-US" altLang="ja-JP" dirty="0"/>
              <a:t>Therefore, I consider that these are important information for supporters.</a:t>
            </a:r>
          </a:p>
          <a:p>
            <a:endParaRPr kumimoji="1" lang="en-US" altLang="ja-JP" dirty="0"/>
          </a:p>
          <a:p>
            <a:r>
              <a:rPr kumimoji="1" lang="ja-JP" altLang="en-US" dirty="0"/>
              <a:t>また，支援者の現在地から支援が必要な人までの時間と，支援が必要な人の現在地から避難所までの時間を提示しない場合，「助ける」と答えた人が</a:t>
            </a:r>
            <a:r>
              <a:rPr kumimoji="1" lang="en-US" altLang="ja-JP" dirty="0"/>
              <a:t>5.5%</a:t>
            </a:r>
            <a:r>
              <a:rPr kumimoji="1" lang="ja-JP" altLang="en-US" dirty="0"/>
              <a:t>減少することが分かる．</a:t>
            </a:r>
            <a:endParaRPr kumimoji="1" lang="en-US" altLang="ja-JP" dirty="0"/>
          </a:p>
          <a:p>
            <a:r>
              <a:rPr kumimoji="1" lang="ja-JP" altLang="en-US" dirty="0"/>
              <a:t>従って，これらは支援者にとって重要な情報であると考える．</a:t>
            </a:r>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アンケート調査結果（支援者画面）</a:t>
            </a:r>
            <a:endParaRPr kumimoji="1" lang="en-US" altLang="ja-JP" dirty="0"/>
          </a:p>
        </p:txBody>
      </p:sp>
      <p:sp>
        <p:nvSpPr>
          <p:cNvPr id="4" name="スライド番号プレースホルダー 3">
            <a:extLst>
              <a:ext uri="{FF2B5EF4-FFF2-40B4-BE49-F238E27FC236}">
                <a16:creationId xmlns:a16="http://schemas.microsoft.com/office/drawing/2014/main" id="{470E03FF-A2B3-A549-3220-1DB264039B30}"/>
              </a:ext>
            </a:extLst>
          </p:cNvPr>
          <p:cNvSpPr>
            <a:spLocks noGrp="1"/>
          </p:cNvSpPr>
          <p:nvPr>
            <p:ph type="sldNum" sz="quarter" idx="5"/>
          </p:nvPr>
        </p:nvSpPr>
        <p:spPr/>
        <p:txBody>
          <a:bodyPr/>
          <a:lstStyle/>
          <a:p>
            <a:fld id="{FB10D8F7-A5D5-4BAB-AB33-090F75862F2D}" type="slidenum">
              <a:rPr kumimoji="1" lang="ja-JP" altLang="en-US" smtClean="0"/>
              <a:t>23</a:t>
            </a:fld>
            <a:endParaRPr kumimoji="1" lang="ja-JP" altLang="en-US"/>
          </a:p>
        </p:txBody>
      </p:sp>
    </p:spTree>
    <p:extLst>
      <p:ext uri="{BB962C8B-B14F-4D97-AF65-F5344CB8AC3E}">
        <p14:creationId xmlns:p14="http://schemas.microsoft.com/office/powerpoint/2010/main" val="663480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5FF2-92B4-884E-035F-010B11B406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4BCCD8-5E8D-82EF-AF1E-132B01183CF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5AE94A0-CD8E-5EB9-A0B4-4FEC4BAEE0F4}"/>
              </a:ext>
            </a:extLst>
          </p:cNvPr>
          <p:cNvSpPr>
            <a:spLocks noGrp="1"/>
          </p:cNvSpPr>
          <p:nvPr>
            <p:ph type="body" idx="1"/>
          </p:nvPr>
        </p:nvSpPr>
        <p:spPr/>
        <p:txBody>
          <a:bodyPr/>
          <a:lstStyle/>
          <a:p>
            <a:r>
              <a:rPr lang="en-US" altLang="ja-JP" dirty="0"/>
              <a:t>The results of this survey indicate that</a:t>
            </a:r>
          </a:p>
          <a:p>
            <a:r>
              <a:rPr lang="en-US" altLang="ja-JP" dirty="0"/>
              <a:t>In order for supporters to facilitate the initial evacuation with the </a:t>
            </a:r>
            <a:r>
              <a:rPr kumimoji="1" lang="en-US" altLang="ja-JP" sz="1200" dirty="0">
                <a:latin typeface="Times New Roman" panose="02020603050405020304" pitchFamily="18" charset="0"/>
                <a:cs typeface="Times New Roman" panose="02020603050405020304" pitchFamily="18" charset="0"/>
              </a:rPr>
              <a:t>Person requiring support</a:t>
            </a:r>
            <a:r>
              <a:rPr lang="en-US" altLang="ja-JP" dirty="0"/>
              <a:t>, it is necessary to present information such as evacuation routes and the current location of the </a:t>
            </a:r>
            <a:r>
              <a:rPr kumimoji="1" lang="en-US" altLang="ja-JP" sz="1200" dirty="0">
                <a:latin typeface="Times New Roman" panose="02020603050405020304" pitchFamily="18" charset="0"/>
                <a:cs typeface="Times New Roman" panose="02020603050405020304" pitchFamily="18" charset="0"/>
              </a:rPr>
              <a:t>Person requiring support</a:t>
            </a:r>
            <a:r>
              <a:rPr lang="en-US" altLang="ja-JP" dirty="0"/>
              <a:t> so that the amount of information to guarantee their own safety and that of the </a:t>
            </a:r>
            <a:r>
              <a:rPr kumimoji="1" lang="en-US" altLang="ja-JP" sz="1200" dirty="0">
                <a:latin typeface="Times New Roman" panose="02020603050405020304" pitchFamily="18" charset="0"/>
                <a:cs typeface="Times New Roman" panose="02020603050405020304" pitchFamily="18" charset="0"/>
              </a:rPr>
              <a:t>Person requiring support</a:t>
            </a:r>
            <a:r>
              <a:rPr lang="en-US" altLang="ja-JP" dirty="0"/>
              <a:t> are equally distributed on a single map.</a:t>
            </a:r>
          </a:p>
          <a:p>
            <a:endParaRPr lang="en-US" altLang="ja-JP" dirty="0"/>
          </a:p>
          <a:p>
            <a:endParaRPr lang="en-US" altLang="ja-JP" dirty="0"/>
          </a:p>
          <a:p>
            <a:r>
              <a:rPr lang="en-US" altLang="ja-JP" dirty="0"/>
              <a:t>This slide is my motivation.</a:t>
            </a:r>
          </a:p>
          <a:p>
            <a:endParaRPr lang="en-US" altLang="ja-JP" dirty="0"/>
          </a:p>
          <a:p>
            <a:r>
              <a:rPr lang="ja-JP" altLang="en-US" dirty="0"/>
              <a:t>このアンケート結果から，</a:t>
            </a:r>
            <a:endParaRPr lang="en-US" altLang="ja-JP" dirty="0"/>
          </a:p>
          <a:p>
            <a:r>
              <a:rPr lang="ja-JP" altLang="en-US" dirty="0"/>
              <a:t>支援者が支援が必要な人との避難の初動を促すためには，避難経路，および支援が必要な人の現在地といった，自身の安全が保障されるような情報量と支援が必要な人の情報量が </a:t>
            </a:r>
            <a:r>
              <a:rPr lang="en-US" altLang="ja-JP" dirty="0"/>
              <a:t>1 </a:t>
            </a:r>
            <a:r>
              <a:rPr lang="ja-JP" altLang="en-US" dirty="0"/>
              <a:t>つの地図に対して等しくなるように情報提示をすることが必要だと考える．</a:t>
            </a:r>
            <a:endParaRPr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アンケート調査結果（支援者画面）</a:t>
            </a:r>
            <a:endParaRPr kumimoji="1" lang="en-US" altLang="ja-JP" dirty="0"/>
          </a:p>
          <a:p>
            <a:r>
              <a:rPr kumimoji="1" lang="ja-JP" altLang="en-US" dirty="0"/>
              <a:t>この場合の，</a:t>
            </a:r>
            <a:endParaRPr kumimoji="1" lang="en-US" altLang="ja-JP" dirty="0"/>
          </a:p>
          <a:p>
            <a:r>
              <a:rPr kumimoji="1" lang="ja-JP" altLang="en-US" dirty="0"/>
              <a:t>支援者の情報というのは，支援者の安全が保障されるような情報（安全限界時間，予測移動時間，避難所の位置，ルート）のこと</a:t>
            </a:r>
            <a:endParaRPr kumimoji="1" lang="en-US" altLang="ja-JP" dirty="0"/>
          </a:p>
          <a:p>
            <a:r>
              <a:rPr kumimoji="1" lang="ja-JP" altLang="en-US" dirty="0"/>
              <a:t>支援が必要な人の情報というのは，名前，顔写真，距離，時間，補助内容，支援が必要な人の現在地のこと</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66D22F8F-459F-2E54-0A5C-6C5CE28DB0BD}"/>
              </a:ext>
            </a:extLst>
          </p:cNvPr>
          <p:cNvSpPr>
            <a:spLocks noGrp="1"/>
          </p:cNvSpPr>
          <p:nvPr>
            <p:ph type="sldNum" sz="quarter" idx="5"/>
          </p:nvPr>
        </p:nvSpPr>
        <p:spPr/>
        <p:txBody>
          <a:bodyPr/>
          <a:lstStyle/>
          <a:p>
            <a:fld id="{FB10D8F7-A5D5-4BAB-AB33-090F75862F2D}" type="slidenum">
              <a:rPr kumimoji="1" lang="ja-JP" altLang="en-US" smtClean="0"/>
              <a:t>24</a:t>
            </a:fld>
            <a:endParaRPr kumimoji="1" lang="ja-JP" altLang="en-US"/>
          </a:p>
        </p:txBody>
      </p:sp>
    </p:spTree>
    <p:extLst>
      <p:ext uri="{BB962C8B-B14F-4D97-AF65-F5344CB8AC3E}">
        <p14:creationId xmlns:p14="http://schemas.microsoft.com/office/powerpoint/2010/main" val="889045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E95BF-7D46-17B6-F129-A84B5D13CC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25ACB64-60CB-C4A9-AECC-AB97C99F22B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199CDB3-CC1D-BAF6-D91E-4155AA522F3C}"/>
              </a:ext>
            </a:extLst>
          </p:cNvPr>
          <p:cNvSpPr>
            <a:spLocks noGrp="1"/>
          </p:cNvSpPr>
          <p:nvPr>
            <p:ph type="body" idx="1"/>
          </p:nvPr>
        </p:nvSpPr>
        <p:spPr/>
        <p:txBody>
          <a:bodyPr/>
          <a:lstStyle/>
          <a:p>
            <a:r>
              <a:rPr kumimoji="1" lang="en-US" altLang="ja-JP" dirty="0"/>
              <a:t>The second result is about Persons requiring support.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table shows the percentage of respondents who answered “Need help” or “Don’t need help” when presented with Map 1 to Map 5, compared to Map 2, which is the ideal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Sorry, Please read it in Japanese.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table shows that the time and route from the helper to the Person requiring support, as well as the number of people who responded “Need help” decreases by 10.5% when the supporter’s information (identification) is not presented.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en-US" altLang="ja-JP" dirty="0"/>
              <a:t>2</a:t>
            </a:r>
            <a:r>
              <a:rPr kumimoji="1" lang="ja-JP" altLang="en-US" dirty="0"/>
              <a:t>つ目に支援が必要な人についての結果を説明します．</a:t>
            </a:r>
            <a:endParaRPr kumimoji="1" lang="en-US" altLang="ja-JP" dirty="0"/>
          </a:p>
          <a:p>
            <a:r>
              <a:rPr kumimoji="1" lang="ja-JP" altLang="en-US" dirty="0"/>
              <a:t>こちらの表は，地図１から地図５を提示した場合，助けてもらう，もしくは助けてもらわないと答えた人の割合を理想の地図である地図２と比較したものになります．</a:t>
            </a:r>
            <a:endParaRPr kumimoji="1" lang="en-US" altLang="ja-JP" dirty="0"/>
          </a:p>
          <a:p>
            <a:r>
              <a:rPr kumimoji="1" lang="ja-JP" altLang="en-US" dirty="0"/>
              <a:t>すみませんが，日本語でお読みください．</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The table shows that the number of respondents who responded “I will get help” increases by 10.6% in the case of the maximum amount of information map.</a:t>
            </a:r>
            <a:r>
              <a:rPr kumimoji="1" lang="ja-JP" altLang="en-US" dirty="0"/>
              <a:t>）</a:t>
            </a:r>
            <a:endParaRPr kumimoji="1" lang="en-US" altLang="ja-JP" dirty="0"/>
          </a:p>
          <a:p>
            <a:r>
              <a:rPr kumimoji="1" lang="ja-JP" altLang="en-US" dirty="0"/>
              <a:t>（表より，</a:t>
            </a:r>
            <a:r>
              <a:rPr lang="ja-JP" altLang="en-US" dirty="0"/>
              <a:t>情報量がマキシマムの地図の場合，「助けてもらう」と答えた人が</a:t>
            </a:r>
            <a:r>
              <a:rPr lang="en-US" altLang="ja-JP" dirty="0"/>
              <a:t>10.6%</a:t>
            </a:r>
            <a:r>
              <a:rPr lang="ja-JP" altLang="en-US" dirty="0"/>
              <a:t>増加することが分かる．）</a:t>
            </a:r>
            <a:endParaRPr lang="en-US" altLang="ja-JP" dirty="0"/>
          </a:p>
          <a:p>
            <a:endParaRPr kumimoji="1" lang="en-US" altLang="ja-JP" dirty="0"/>
          </a:p>
          <a:p>
            <a:r>
              <a:rPr kumimoji="1" lang="ja-JP" altLang="en-US" dirty="0"/>
              <a:t>表より，支援者から支援が必要な人までの時間とルート，および支援者情報（身分証）を提示しない場合，「助けてもらう」と答えた人が</a:t>
            </a:r>
            <a:r>
              <a:rPr kumimoji="1" lang="en-US" altLang="ja-JP" dirty="0"/>
              <a:t>10.5%</a:t>
            </a:r>
            <a:r>
              <a:rPr kumimoji="1" lang="ja-JP" altLang="en-US" dirty="0"/>
              <a:t>減少することが分かる．</a:t>
            </a:r>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アンケート調査結果（支援が必要な人）</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8854DE1-31D2-BACD-3230-4F471D4EB179}"/>
              </a:ext>
            </a:extLst>
          </p:cNvPr>
          <p:cNvSpPr>
            <a:spLocks noGrp="1"/>
          </p:cNvSpPr>
          <p:nvPr>
            <p:ph type="sldNum" sz="quarter" idx="5"/>
          </p:nvPr>
        </p:nvSpPr>
        <p:spPr/>
        <p:txBody>
          <a:bodyPr/>
          <a:lstStyle/>
          <a:p>
            <a:fld id="{FB10D8F7-A5D5-4BAB-AB33-090F75862F2D}" type="slidenum">
              <a:rPr kumimoji="1" lang="ja-JP" altLang="en-US" smtClean="0"/>
              <a:t>25</a:t>
            </a:fld>
            <a:endParaRPr kumimoji="1" lang="ja-JP" altLang="en-US"/>
          </a:p>
        </p:txBody>
      </p:sp>
    </p:spTree>
    <p:extLst>
      <p:ext uri="{BB962C8B-B14F-4D97-AF65-F5344CB8AC3E}">
        <p14:creationId xmlns:p14="http://schemas.microsoft.com/office/powerpoint/2010/main" val="2180321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71588-7327-28A9-DBD4-FC71937471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D8B12CF-13BC-E3E3-B4CA-0CFD3EA4B57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AAE978-D745-E6B5-EB20-7B497D53F851}"/>
              </a:ext>
            </a:extLst>
          </p:cNvPr>
          <p:cNvSpPr>
            <a:spLocks noGrp="1"/>
          </p:cNvSpPr>
          <p:nvPr>
            <p:ph type="body" idx="1"/>
          </p:nvPr>
        </p:nvSpPr>
        <p:spPr/>
        <p:txBody>
          <a:bodyPr/>
          <a:lstStyle/>
          <a:p>
            <a:r>
              <a:rPr kumimoji="1" lang="en-US" altLang="ja-JP" dirty="0"/>
              <a:t>However, when only the supporter's information (identification) is not presented, the number of respondents who responded “Need help” increases by 5.3%.</a:t>
            </a:r>
          </a:p>
          <a:p>
            <a:r>
              <a:rPr kumimoji="1" lang="en-US" altLang="ja-JP" dirty="0"/>
              <a:t>Therefore, I believe that the following information is important for Persons requiring support.</a:t>
            </a:r>
          </a:p>
          <a:p>
            <a:endParaRPr kumimoji="1" lang="en-US" altLang="ja-JP" dirty="0"/>
          </a:p>
          <a:p>
            <a:r>
              <a:rPr kumimoji="1" lang="ja-JP" altLang="en-US" dirty="0"/>
              <a:t>しかし，支援者情報（身分証）のみを提示しない場合，「助けてもらう」と答えた人が</a:t>
            </a:r>
            <a:r>
              <a:rPr kumimoji="1" lang="en-US" altLang="ja-JP" dirty="0"/>
              <a:t>5.3%</a:t>
            </a:r>
            <a:r>
              <a:rPr kumimoji="1" lang="ja-JP" altLang="en-US" dirty="0"/>
              <a:t>増加することが分かる．</a:t>
            </a:r>
            <a:endParaRPr kumimoji="1" lang="en-US" altLang="ja-JP" dirty="0"/>
          </a:p>
          <a:p>
            <a:r>
              <a:rPr kumimoji="1" lang="ja-JP" altLang="en-US" dirty="0"/>
              <a:t>従って，以下に示す情報は支援が必要な人にとって重要な情報であると考える．</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アンケート調査結果（支援が必要な人）</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4ED3A629-B89B-B3FB-2E18-3252376F6CDF}"/>
              </a:ext>
            </a:extLst>
          </p:cNvPr>
          <p:cNvSpPr>
            <a:spLocks noGrp="1"/>
          </p:cNvSpPr>
          <p:nvPr>
            <p:ph type="sldNum" sz="quarter" idx="5"/>
          </p:nvPr>
        </p:nvSpPr>
        <p:spPr/>
        <p:txBody>
          <a:bodyPr/>
          <a:lstStyle/>
          <a:p>
            <a:fld id="{FB10D8F7-A5D5-4BAB-AB33-090F75862F2D}" type="slidenum">
              <a:rPr kumimoji="1" lang="ja-JP" altLang="en-US" smtClean="0"/>
              <a:t>26</a:t>
            </a:fld>
            <a:endParaRPr kumimoji="1" lang="ja-JP" altLang="en-US"/>
          </a:p>
        </p:txBody>
      </p:sp>
    </p:spTree>
    <p:extLst>
      <p:ext uri="{BB962C8B-B14F-4D97-AF65-F5344CB8AC3E}">
        <p14:creationId xmlns:p14="http://schemas.microsoft.com/office/powerpoint/2010/main" val="886033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E27D7-4FF6-2A32-9FD7-C3D401B023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6CDAD8-ED2C-05D6-6080-1A819825515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72CDCDF-E870-B2B2-70C1-139F4C0DDD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The results of this survey indicate that</a:t>
            </a:r>
          </a:p>
          <a:p>
            <a:r>
              <a:rPr lang="en-US" altLang="ja-JP" dirty="0"/>
              <a:t>In order for the Person requiring support to trust a supporter whom they</a:t>
            </a:r>
            <a:r>
              <a:rPr lang="ja-JP" altLang="en-US" dirty="0"/>
              <a:t> </a:t>
            </a:r>
            <a:r>
              <a:rPr lang="en-US" altLang="ja-JP" dirty="0"/>
              <a:t>do not know, it is necessary to present information such as the time and route from the supporter to the Person requiring support so that the amount of information from the supporter is more than 50% for one map.</a:t>
            </a:r>
          </a:p>
          <a:p>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This slide is my motivation.</a:t>
            </a:r>
          </a:p>
          <a:p>
            <a:endParaRPr lang="en-US" altLang="ja-JP" dirty="0"/>
          </a:p>
          <a:p>
            <a:r>
              <a:rPr lang="ja-JP" altLang="en-US" dirty="0"/>
              <a:t>このアンケート結果から，</a:t>
            </a:r>
            <a:endParaRPr lang="en-US" altLang="ja-JP" dirty="0"/>
          </a:p>
          <a:p>
            <a:r>
              <a:rPr lang="ja-JP" altLang="en-US" dirty="0"/>
              <a:t>支援が必要な人が面識のない支援者を信頼するためには，支援者から支援が必要な人までの時間やルートといった，支援者の情報量が </a:t>
            </a:r>
            <a:r>
              <a:rPr lang="en-US" altLang="ja-JP" dirty="0"/>
              <a:t>1 </a:t>
            </a:r>
            <a:r>
              <a:rPr lang="ja-JP" altLang="en-US" dirty="0"/>
              <a:t>つの地図に対して </a:t>
            </a:r>
            <a:r>
              <a:rPr lang="en-US" altLang="ja-JP" dirty="0"/>
              <a:t>5 </a:t>
            </a:r>
            <a:r>
              <a:rPr lang="ja-JP" altLang="en-US" dirty="0"/>
              <a:t>割強になるように情報提示をすることが必要だと考える．</a:t>
            </a:r>
            <a:endParaRPr lang="en-US" altLang="ja-JP" dirty="0"/>
          </a:p>
          <a:p>
            <a:endParaRPr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アンケート調査結果（支援が必要な人）</a:t>
            </a:r>
            <a:endParaRPr lang="en-US" altLang="ja-JP" dirty="0"/>
          </a:p>
          <a:p>
            <a:r>
              <a:rPr kumimoji="1" lang="ja-JP" altLang="en-US" dirty="0"/>
              <a:t>この場合の，</a:t>
            </a:r>
            <a:endParaRPr kumimoji="1" lang="en-US" altLang="ja-JP" dirty="0"/>
          </a:p>
          <a:p>
            <a:r>
              <a:rPr kumimoji="1" lang="ja-JP" altLang="en-US" dirty="0"/>
              <a:t>支援者の情報というのは，名前，顔写真，身分証，経験，資格，移動方法，支援者の現在地のこと</a:t>
            </a:r>
            <a:endParaRPr kumimoji="1" lang="en-US" altLang="ja-JP" dirty="0"/>
          </a:p>
          <a:p>
            <a:r>
              <a:rPr kumimoji="1" lang="ja-JP" altLang="en-US" dirty="0"/>
              <a:t>支援が必要な人の情報というのは，支援が必要な人の安全が保障されるような情報（到着予定時間，予測移動時間，避難所の位置，ルート）</a:t>
            </a:r>
            <a:endParaRPr kumimoji="1" lang="en-US" altLang="ja-JP" dirty="0"/>
          </a:p>
        </p:txBody>
      </p:sp>
      <p:sp>
        <p:nvSpPr>
          <p:cNvPr id="4" name="スライド番号プレースホルダー 3">
            <a:extLst>
              <a:ext uri="{FF2B5EF4-FFF2-40B4-BE49-F238E27FC236}">
                <a16:creationId xmlns:a16="http://schemas.microsoft.com/office/drawing/2014/main" id="{E55C2B58-FA57-AA87-B5D5-CECAE113AAD1}"/>
              </a:ext>
            </a:extLst>
          </p:cNvPr>
          <p:cNvSpPr>
            <a:spLocks noGrp="1"/>
          </p:cNvSpPr>
          <p:nvPr>
            <p:ph type="sldNum" sz="quarter" idx="5"/>
          </p:nvPr>
        </p:nvSpPr>
        <p:spPr/>
        <p:txBody>
          <a:bodyPr/>
          <a:lstStyle/>
          <a:p>
            <a:fld id="{FB10D8F7-A5D5-4BAB-AB33-090F75862F2D}" type="slidenum">
              <a:rPr kumimoji="1" lang="ja-JP" altLang="en-US" smtClean="0"/>
              <a:t>27</a:t>
            </a:fld>
            <a:endParaRPr kumimoji="1" lang="ja-JP" altLang="en-US"/>
          </a:p>
        </p:txBody>
      </p:sp>
    </p:spTree>
    <p:extLst>
      <p:ext uri="{BB962C8B-B14F-4D97-AF65-F5344CB8AC3E}">
        <p14:creationId xmlns:p14="http://schemas.microsoft.com/office/powerpoint/2010/main" val="3663983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Based on the above, I can summarize the following considerations for the issues of this research.</a:t>
            </a:r>
          </a:p>
          <a:p>
            <a:endParaRPr kumimoji="1" lang="en-US" altLang="ja-JP" dirty="0"/>
          </a:p>
          <a:p>
            <a:r>
              <a:rPr kumimoji="1" lang="en-US" altLang="ja-JP" dirty="0"/>
              <a:t>In order for supporters to facilitate the initial evacuation with </a:t>
            </a:r>
            <a:r>
              <a:rPr kumimoji="1"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erson requiring support</a:t>
            </a:r>
            <a:r>
              <a:rPr kumimoji="1" lang="en-US" altLang="ja-JP" dirty="0"/>
              <a:t>, it is necessary to present information in such a way that the amount of information that guarantees the safety of the supporters themselves and the amount of information about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a:t>
            </a:r>
            <a:r>
              <a:rPr kumimoji="1" lang="en-US" altLang="ja-JP" dirty="0"/>
              <a:t>are equal on a single map.</a:t>
            </a:r>
          </a:p>
          <a:p>
            <a:endParaRPr kumimoji="1" lang="en-US" altLang="ja-JP" dirty="0"/>
          </a:p>
          <a:p>
            <a:r>
              <a:rPr kumimoji="1" lang="en-US" altLang="ja-JP" dirty="0"/>
              <a:t>In addition, in order for a Person requiring support to trust a supporter whom they do not know, it is necessary to present information in such a way that the amount of information provided by the supporter is more than 50% of that provided by the Person requiring support for each map.</a:t>
            </a:r>
          </a:p>
          <a:p>
            <a:endParaRPr kumimoji="1" lang="en-US" altLang="ja-JP" dirty="0"/>
          </a:p>
          <a:p>
            <a:r>
              <a:rPr kumimoji="1" lang="ja-JP" altLang="en-US" dirty="0"/>
              <a:t>以上のことから，本研究の課題に対して考察をまとめると，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支援者が支援が必要な人との避難の初動を促すためには，支援者自身の安全が保障されるような情報量と支援が必要な人の情報量が </a:t>
            </a:r>
            <a:r>
              <a:rPr lang="en-US" altLang="ja-JP" dirty="0"/>
              <a:t>1 </a:t>
            </a:r>
            <a:r>
              <a:rPr lang="ja-JP" altLang="en-US" dirty="0"/>
              <a:t>つの地図に対して等しくなるように情報提示をすることが必要だと考える．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また，支援が必要な人が面識のない支援者を信頼するためには，支援者の情報量が </a:t>
            </a:r>
            <a:r>
              <a:rPr lang="en-US" altLang="ja-JP" dirty="0"/>
              <a:t>1 </a:t>
            </a:r>
            <a:r>
              <a:rPr lang="ja-JP" altLang="en-US" dirty="0"/>
              <a:t>つの地図に対して </a:t>
            </a:r>
            <a:r>
              <a:rPr lang="en-US" altLang="ja-JP" dirty="0"/>
              <a:t>5 </a:t>
            </a:r>
            <a:r>
              <a:rPr lang="ja-JP" altLang="en-US" dirty="0"/>
              <a:t>割強になるように情報提示をすることが必要だと考える．</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28</a:t>
            </a:fld>
            <a:endParaRPr kumimoji="1" lang="ja-JP" altLang="en-US"/>
          </a:p>
        </p:txBody>
      </p:sp>
    </p:spTree>
    <p:extLst>
      <p:ext uri="{BB962C8B-B14F-4D97-AF65-F5344CB8AC3E}">
        <p14:creationId xmlns:p14="http://schemas.microsoft.com/office/powerpoint/2010/main" val="901199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FF175-E085-6366-EE46-7F1181B81E4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735CB0-A7EB-AF84-4019-D0ABE58DCFF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15A3A00-37CD-B579-36D0-AC9AE24D2635}"/>
              </a:ext>
            </a:extLst>
          </p:cNvPr>
          <p:cNvSpPr>
            <a:spLocks noGrp="1"/>
          </p:cNvSpPr>
          <p:nvPr>
            <p:ph type="body" idx="1"/>
          </p:nvPr>
        </p:nvSpPr>
        <p:spPr/>
        <p:txBody>
          <a:bodyPr/>
          <a:lstStyle/>
          <a:p>
            <a:r>
              <a:rPr kumimoji="1" lang="en-US" altLang="ja-JP"/>
              <a:t>Future </a:t>
            </a:r>
            <a:r>
              <a:rPr kumimoji="1" lang="en-US" altLang="ja-JP" dirty="0"/>
              <a:t>prospects include</a:t>
            </a:r>
          </a:p>
          <a:p>
            <a:r>
              <a:rPr kumimoji="1" lang="en-US" altLang="ja-JP" dirty="0"/>
              <a:t>I may conduct evaluation experiments using the prototype to verify its </a:t>
            </a:r>
            <a:r>
              <a:rPr lang="en-US" altLang="ja-JP" b="0" i="0" dirty="0">
                <a:solidFill>
                  <a:srgbClr val="EEF0FF"/>
                </a:solidFill>
                <a:effectLst/>
                <a:latin typeface="Arial" panose="020B0604020202020204" pitchFamily="34" charset="0"/>
              </a:rPr>
              <a:t>effectivity</a:t>
            </a:r>
            <a:r>
              <a:rPr kumimoji="1" lang="en-US" altLang="ja-JP" dirty="0"/>
              <a:t>.</a:t>
            </a:r>
          </a:p>
          <a:p>
            <a:r>
              <a:rPr kumimoji="1" lang="en-US" altLang="ja-JP" dirty="0"/>
              <a:t>I will also consider applying the system not only to floods but also to other disasters.</a:t>
            </a:r>
          </a:p>
          <a:p>
            <a:r>
              <a:rPr kumimoji="1" lang="en-US" altLang="ja-JP" dirty="0"/>
              <a:t>I will also consider joint research using gamification.</a:t>
            </a:r>
          </a:p>
          <a:p>
            <a:endParaRPr kumimoji="1" lang="en-US" altLang="ja-JP" dirty="0"/>
          </a:p>
          <a:p>
            <a:r>
              <a:rPr kumimoji="1" lang="en-US" altLang="ja-JP" dirty="0"/>
              <a:t>That’s all.</a:t>
            </a:r>
            <a:r>
              <a:rPr kumimoji="1" lang="ja-JP" altLang="en-US" dirty="0"/>
              <a:t> </a:t>
            </a:r>
            <a:r>
              <a:rPr kumimoji="1" lang="en-US" altLang="ja-JP" dirty="0"/>
              <a:t>Thank you for your attention.</a:t>
            </a:r>
            <a:r>
              <a:rPr kumimoji="1" lang="ja-JP" altLang="en-US" dirty="0"/>
              <a:t>（</a:t>
            </a:r>
            <a:r>
              <a:rPr kumimoji="1" lang="en-US" altLang="ja-JP" dirty="0"/>
              <a:t>This is the end of my presentation.</a:t>
            </a:r>
            <a:r>
              <a:rPr kumimoji="1" lang="ja-JP" altLang="en-US" dirty="0"/>
              <a:t>）</a:t>
            </a:r>
            <a:endParaRPr kumimoji="1" lang="en-US" altLang="ja-JP" dirty="0"/>
          </a:p>
          <a:p>
            <a:endParaRPr kumimoji="1" lang="en-US" altLang="ja-JP" dirty="0"/>
          </a:p>
          <a:p>
            <a:r>
              <a:rPr kumimoji="1" lang="ja-JP" altLang="en-US" dirty="0"/>
              <a:t>今後の展望としましては，</a:t>
            </a:r>
            <a:endParaRPr kumimoji="1" lang="en-US" altLang="ja-JP" dirty="0"/>
          </a:p>
          <a:p>
            <a:r>
              <a:rPr kumimoji="1" lang="ja-JP" altLang="en-US" dirty="0"/>
              <a:t>プロトタイプを用いた評価実験を行い，効果を検証することがあります．</a:t>
            </a:r>
            <a:endParaRPr kumimoji="1" lang="en-US" altLang="ja-JP" dirty="0"/>
          </a:p>
          <a:p>
            <a:r>
              <a:rPr kumimoji="1" lang="ja-JP" altLang="en-US" dirty="0"/>
              <a:t>また，水害時だけでなく，他の災害への適用を検討すること，</a:t>
            </a:r>
            <a:endParaRPr kumimoji="1" lang="en-US" altLang="ja-JP" dirty="0"/>
          </a:p>
          <a:p>
            <a:r>
              <a:rPr kumimoji="1" lang="ja-JP" altLang="en-US" dirty="0"/>
              <a:t>ゲーミフィケーションを用いた共同研究の検討をすることです．</a:t>
            </a:r>
            <a:endParaRPr kumimoji="1" lang="en-US" altLang="ja-JP" dirty="0"/>
          </a:p>
          <a:p>
            <a:endParaRPr kumimoji="1" lang="en-US" altLang="ja-JP" dirty="0"/>
          </a:p>
          <a:p>
            <a:r>
              <a:rPr kumimoji="1" lang="ja-JP" altLang="en-US" dirty="0"/>
              <a:t>以上で発表を終わります．</a:t>
            </a:r>
            <a:endParaRPr kumimoji="1" lang="en-US" altLang="ja-JP" dirty="0"/>
          </a:p>
          <a:p>
            <a:endParaRPr kumimoji="1" lang="en-US" altLang="ja-JP" dirty="0"/>
          </a:p>
          <a:p>
            <a:r>
              <a:rPr kumimoji="1" lang="ja-JP" altLang="en-US" dirty="0"/>
              <a:t>日本語早口で</a:t>
            </a:r>
            <a:r>
              <a:rPr kumimoji="1" lang="en-US" altLang="ja-JP" dirty="0"/>
              <a:t>12</a:t>
            </a:r>
            <a:r>
              <a:rPr kumimoji="1" lang="ja-JP" altLang="en-US" dirty="0"/>
              <a:t>分未満</a:t>
            </a:r>
            <a:endParaRPr kumimoji="1" lang="en-US" altLang="ja-JP" dirty="0"/>
          </a:p>
          <a:p>
            <a:r>
              <a:rPr kumimoji="1" lang="ja-JP" altLang="en-US" dirty="0"/>
              <a:t>英語で</a:t>
            </a:r>
            <a:r>
              <a:rPr kumimoji="1" lang="en-US" altLang="ja-JP" dirty="0"/>
              <a:t>16:30</a:t>
            </a:r>
            <a:r>
              <a:rPr kumimoji="1" lang="ja-JP" altLang="en-US" dirty="0"/>
              <a:t>分くらい</a:t>
            </a:r>
            <a:endParaRPr kumimoji="1" lang="en-US" altLang="ja-JP" dirty="0"/>
          </a:p>
          <a:p>
            <a:r>
              <a:rPr kumimoji="1" lang="en-US" altLang="ja-JP" dirty="0"/>
              <a:t>26,30</a:t>
            </a:r>
            <a:r>
              <a:rPr kumimoji="1" lang="ja-JP" altLang="en-US" dirty="0"/>
              <a:t>削って</a:t>
            </a:r>
            <a:r>
              <a:rPr kumimoji="1" lang="en-US" altLang="ja-JP" dirty="0"/>
              <a:t>15</a:t>
            </a:r>
            <a:r>
              <a:rPr kumimoji="1" lang="ja-JP" altLang="en-US" dirty="0"/>
              <a:t>分未満くらいになりそう</a:t>
            </a:r>
            <a:endParaRPr kumimoji="1" lang="en-US" altLang="ja-JP" dirty="0"/>
          </a:p>
          <a:p>
            <a:r>
              <a:rPr kumimoji="1" lang="ja-JP" altLang="en-US" dirty="0"/>
              <a:t>→ </a:t>
            </a:r>
            <a:r>
              <a:rPr kumimoji="1" lang="en-US" altLang="ja-JP" dirty="0"/>
              <a:t>14:00</a:t>
            </a:r>
            <a:r>
              <a:rPr kumimoji="1" lang="ja-JP" altLang="en-US" dirty="0"/>
              <a:t>くらい（早口で）</a:t>
            </a:r>
            <a:endParaRPr kumimoji="1" lang="en-US" altLang="ja-JP" dirty="0"/>
          </a:p>
          <a:p>
            <a:endParaRPr kumimoji="1" lang="en-US" altLang="ja-JP" dirty="0"/>
          </a:p>
          <a:p>
            <a:r>
              <a:rPr kumimoji="1" lang="ja-JP" altLang="en-US" dirty="0"/>
              <a:t>時間を見て話すかどうか決める．</a:t>
            </a:r>
            <a:endParaRPr kumimoji="1" lang="en-US" altLang="ja-JP" dirty="0"/>
          </a:p>
        </p:txBody>
      </p:sp>
      <p:sp>
        <p:nvSpPr>
          <p:cNvPr id="4" name="スライド番号プレースホルダー 3">
            <a:extLst>
              <a:ext uri="{FF2B5EF4-FFF2-40B4-BE49-F238E27FC236}">
                <a16:creationId xmlns:a16="http://schemas.microsoft.com/office/drawing/2014/main" id="{A50A4F05-D387-4A31-883A-2A64B5147EB2}"/>
              </a:ext>
            </a:extLst>
          </p:cNvPr>
          <p:cNvSpPr>
            <a:spLocks noGrp="1"/>
          </p:cNvSpPr>
          <p:nvPr>
            <p:ph type="sldNum" sz="quarter" idx="5"/>
          </p:nvPr>
        </p:nvSpPr>
        <p:spPr/>
        <p:txBody>
          <a:bodyPr/>
          <a:lstStyle/>
          <a:p>
            <a:fld id="{FB10D8F7-A5D5-4BAB-AB33-090F75862F2D}" type="slidenum">
              <a:rPr kumimoji="1" lang="ja-JP" altLang="en-US" smtClean="0"/>
              <a:t>29</a:t>
            </a:fld>
            <a:endParaRPr kumimoji="1" lang="ja-JP" altLang="en-US"/>
          </a:p>
        </p:txBody>
      </p:sp>
    </p:spTree>
    <p:extLst>
      <p:ext uri="{BB962C8B-B14F-4D97-AF65-F5344CB8AC3E}">
        <p14:creationId xmlns:p14="http://schemas.microsoft.com/office/powerpoint/2010/main" val="336491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of all, I’ll give a background of the research.</a:t>
            </a:r>
          </a:p>
          <a:p>
            <a:r>
              <a:rPr lang="en-US" altLang="ja-JP" dirty="0"/>
              <a:t>I will omit some of the content as it overlaps with the interim presentation.</a:t>
            </a:r>
          </a:p>
          <a:p>
            <a:r>
              <a:rPr kumimoji="1" lang="en-US" altLang="ja-JP" dirty="0"/>
              <a:t>In Japan, many natural disasters continue to occur and disaster countermeasures based on mutual assistance have been attracting attention.</a:t>
            </a:r>
          </a:p>
          <a:p>
            <a:endParaRPr kumimoji="1" lang="en-US" altLang="ja-JP" dirty="0"/>
          </a:p>
          <a:p>
            <a:r>
              <a:rPr kumimoji="1" lang="ja-JP" altLang="en-US" dirty="0"/>
              <a:t>まず初めに，研究背景についてです．中間発表と重複する内容のため，一部省略しつつ話します．</a:t>
            </a:r>
            <a:endParaRPr kumimoji="1" lang="en-US" altLang="ja-JP" dirty="0"/>
          </a:p>
          <a:p>
            <a:r>
              <a:rPr kumimoji="1" lang="ja-JP" altLang="en-US" dirty="0"/>
              <a:t>日本では多くの自然災害が発生し続けおり，</a:t>
            </a:r>
            <a:r>
              <a:rPr lang="ja-JP" altLang="en-US" dirty="0"/>
              <a:t>共助による災害対策が注目を集めています．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3</a:t>
            </a:fld>
            <a:endParaRPr kumimoji="1" lang="ja-JP" altLang="en-US"/>
          </a:p>
        </p:txBody>
      </p:sp>
    </p:spTree>
    <p:extLst>
      <p:ext uri="{BB962C8B-B14F-4D97-AF65-F5344CB8AC3E}">
        <p14:creationId xmlns:p14="http://schemas.microsoft.com/office/powerpoint/2010/main" val="1088782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05AA3-177B-8418-4DFC-DADFD26C6AA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A065B2-7D64-E558-942D-5C617C9AE5F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026763-F18A-B6EF-C4C6-A2A9567E6B9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816F547B-7BB4-EFDE-1EEA-2B93A67D4636}"/>
              </a:ext>
            </a:extLst>
          </p:cNvPr>
          <p:cNvSpPr>
            <a:spLocks noGrp="1"/>
          </p:cNvSpPr>
          <p:nvPr>
            <p:ph type="sldNum" sz="quarter" idx="5"/>
          </p:nvPr>
        </p:nvSpPr>
        <p:spPr/>
        <p:txBody>
          <a:bodyPr/>
          <a:lstStyle/>
          <a:p>
            <a:fld id="{FB10D8F7-A5D5-4BAB-AB33-090F75862F2D}" type="slidenum">
              <a:rPr kumimoji="1" lang="ja-JP" altLang="en-US" smtClean="0"/>
              <a:t>30</a:t>
            </a:fld>
            <a:endParaRPr kumimoji="1" lang="ja-JP" altLang="en-US"/>
          </a:p>
        </p:txBody>
      </p:sp>
    </p:spTree>
    <p:extLst>
      <p:ext uri="{BB962C8B-B14F-4D97-AF65-F5344CB8AC3E}">
        <p14:creationId xmlns:p14="http://schemas.microsoft.com/office/powerpoint/2010/main" val="1568418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834F4-4D4E-B089-09AA-EEFE6B83EB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4CF890-2B08-5D33-C4E4-31957D7E9B4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B2A7B4-4E1E-E177-172E-C1FF01D9FA0E}"/>
              </a:ext>
            </a:extLst>
          </p:cNvPr>
          <p:cNvSpPr>
            <a:spLocks noGrp="1"/>
          </p:cNvSpPr>
          <p:nvPr>
            <p:ph type="body" idx="1"/>
          </p:nvPr>
        </p:nvSpPr>
        <p:spPr/>
        <p:txBody>
          <a:bodyPr/>
          <a:lstStyle/>
          <a:p>
            <a:r>
              <a:rPr kumimoji="1" lang="en-US" altLang="ja-JP" dirty="0"/>
              <a:t>there is an administrator of the system.</a:t>
            </a:r>
          </a:p>
          <a:p>
            <a:r>
              <a:rPr kumimoji="1" lang="en-US" altLang="ja-JP" dirty="0"/>
              <a:t>The person who deserves to be the administrator is assumed to be a public organization and has functions such as system user account management and system support.</a:t>
            </a:r>
          </a:p>
          <a:p>
            <a:r>
              <a:rPr kumimoji="1" lang="ja-JP" altLang="en-US" dirty="0"/>
              <a:t>右の図は，本研究のシステムの全体像です．</a:t>
            </a:r>
            <a:endParaRPr kumimoji="1" lang="en-US" altLang="ja-JP" dirty="0"/>
          </a:p>
          <a:p>
            <a:r>
              <a:rPr kumimoji="1" lang="ja-JP" altLang="en-US" dirty="0"/>
              <a:t>まず，システムの管理者が存在します．</a:t>
            </a:r>
            <a:endParaRPr kumimoji="1" lang="en-US" altLang="ja-JP" dirty="0"/>
          </a:p>
          <a:p>
            <a:r>
              <a:rPr kumimoji="1" lang="ja-JP" altLang="en-US" dirty="0"/>
              <a:t>管理者に値する人は，公共の団体を想定しており，システム利用者のアカウント管理やシステムサポートなどの機能を持つ．</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C1FFE58-CD40-15B0-59D6-1DBD18A641E3}"/>
              </a:ext>
            </a:extLst>
          </p:cNvPr>
          <p:cNvSpPr>
            <a:spLocks noGrp="1"/>
          </p:cNvSpPr>
          <p:nvPr>
            <p:ph type="sldNum" sz="quarter" idx="5"/>
          </p:nvPr>
        </p:nvSpPr>
        <p:spPr/>
        <p:txBody>
          <a:bodyPr/>
          <a:lstStyle/>
          <a:p>
            <a:fld id="{FB10D8F7-A5D5-4BAB-AB33-090F75862F2D}" type="slidenum">
              <a:rPr kumimoji="1" lang="ja-JP" altLang="en-US" smtClean="0"/>
              <a:t>31</a:t>
            </a:fld>
            <a:endParaRPr kumimoji="1" lang="ja-JP" altLang="en-US"/>
          </a:p>
        </p:txBody>
      </p:sp>
    </p:spTree>
    <p:extLst>
      <p:ext uri="{BB962C8B-B14F-4D97-AF65-F5344CB8AC3E}">
        <p14:creationId xmlns:p14="http://schemas.microsoft.com/office/powerpoint/2010/main" val="394448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3BC45-BFBC-CFF8-67A5-F9825A3A889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AE397F-CDBF-C65C-1669-56EAAF12CF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CD69828-1A2E-37D1-CA67-F4A363BE8894}"/>
              </a:ext>
            </a:extLst>
          </p:cNvPr>
          <p:cNvSpPr>
            <a:spLocks noGrp="1"/>
          </p:cNvSpPr>
          <p:nvPr>
            <p:ph type="body" idx="1"/>
          </p:nvPr>
        </p:nvSpPr>
        <p:spPr/>
        <p:txBody>
          <a:bodyPr/>
          <a:lstStyle/>
          <a:p>
            <a:r>
              <a:rPr kumimoji="1" lang="en-US" altLang="ja-JP" dirty="0"/>
              <a:t>A new mutual assistance system server exists.</a:t>
            </a:r>
          </a:p>
          <a:p>
            <a:r>
              <a:rPr kumimoji="1" lang="en-US" altLang="ja-JP" dirty="0"/>
              <a:t>By using data representing personal information and maps, the server has the ability to solve the matching between supporters and people requiring support using a proprietary algorithm, and to calculate the time that supporters can safely provide assistance (safety critical time) and other functions.</a:t>
            </a:r>
          </a:p>
          <a:p>
            <a:r>
              <a:rPr kumimoji="1" lang="ja-JP" altLang="en-US" dirty="0"/>
              <a:t>新たな共助システムのサーバが存在する．</a:t>
            </a:r>
            <a:endParaRPr kumimoji="1" lang="en-US" altLang="ja-JP" dirty="0"/>
          </a:p>
          <a:p>
            <a:r>
              <a:rPr kumimoji="1" lang="ja-JP" altLang="en-US" dirty="0"/>
              <a:t>個人情報や地図を代表とするデータを用いることで，サーバ上で支援者と支援が必要な人のマッチングを独自アルゴリズムで解決し，支援者が安全に支援を行うことができる時間（安全限界時間）などを計算する機能を持つ．</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8D5B15D8-A8CE-27BC-E2DB-C1F2D2E481FC}"/>
              </a:ext>
            </a:extLst>
          </p:cNvPr>
          <p:cNvSpPr>
            <a:spLocks noGrp="1"/>
          </p:cNvSpPr>
          <p:nvPr>
            <p:ph type="sldNum" sz="quarter" idx="5"/>
          </p:nvPr>
        </p:nvSpPr>
        <p:spPr/>
        <p:txBody>
          <a:bodyPr/>
          <a:lstStyle/>
          <a:p>
            <a:fld id="{FB10D8F7-A5D5-4BAB-AB33-090F75862F2D}" type="slidenum">
              <a:rPr kumimoji="1" lang="ja-JP" altLang="en-US" smtClean="0"/>
              <a:t>32</a:t>
            </a:fld>
            <a:endParaRPr kumimoji="1" lang="ja-JP" altLang="en-US"/>
          </a:p>
        </p:txBody>
      </p:sp>
    </p:spTree>
    <p:extLst>
      <p:ext uri="{BB962C8B-B14F-4D97-AF65-F5344CB8AC3E}">
        <p14:creationId xmlns:p14="http://schemas.microsoft.com/office/powerpoint/2010/main" val="1299331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D314C-E63B-BFEE-8D24-1BC00E36B21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9D2BD6-0585-4530-8162-9468307F483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71B2A56-C594-598A-BD31-86943148588F}"/>
              </a:ext>
            </a:extLst>
          </p:cNvPr>
          <p:cNvSpPr>
            <a:spLocks noGrp="1"/>
          </p:cNvSpPr>
          <p:nvPr>
            <p:ph type="body" idx="1"/>
          </p:nvPr>
        </p:nvSpPr>
        <p:spPr/>
        <p:txBody>
          <a:bodyPr/>
          <a:lstStyle/>
          <a:p>
            <a:r>
              <a:rPr kumimoji="1" lang="en-US" altLang="ja-JP" dirty="0"/>
              <a:t>Here are some of the results of the survey.</a:t>
            </a:r>
          </a:p>
          <a:p>
            <a:r>
              <a:rPr kumimoji="1" lang="en-US" altLang="ja-JP" dirty="0"/>
              <a:t>Of the 25 responses to this question the most common items were evacuation route and the current location of the </a:t>
            </a:r>
            <a:r>
              <a:rPr kumimoji="1" lang="en-US" altLang="ja-JP" sz="1200" dirty="0">
                <a:latin typeface="Times New Roman" panose="02020603050405020304" pitchFamily="18" charset="0"/>
                <a:cs typeface="Times New Roman" panose="02020603050405020304" pitchFamily="18" charset="0"/>
              </a:rPr>
              <a:t>person requiring support</a:t>
            </a:r>
            <a:r>
              <a:rPr kumimoji="1" lang="en-US" altLang="ja-JP" dirty="0"/>
              <a:t>.</a:t>
            </a:r>
          </a:p>
          <a:p>
            <a:r>
              <a:rPr kumimoji="1" lang="en-US" altLang="ja-JP" dirty="0"/>
              <a:t>More than half of the respondents answered that a total of 10 items of information were necessary, including the weight and condition of the </a:t>
            </a:r>
            <a:r>
              <a:rPr kumimoji="1" lang="en-US" altLang="ja-JP" sz="1200" dirty="0">
                <a:latin typeface="Times New Roman" panose="02020603050405020304" pitchFamily="18" charset="0"/>
                <a:cs typeface="Times New Roman" panose="02020603050405020304" pitchFamily="18" charset="0"/>
              </a:rPr>
              <a:t>person requiring support.</a:t>
            </a:r>
            <a:endParaRPr kumimoji="1" lang="en-US" altLang="ja-JP" dirty="0"/>
          </a:p>
          <a:p>
            <a:endParaRPr kumimoji="1" lang="en-US" altLang="ja-JP" dirty="0"/>
          </a:p>
          <a:p>
            <a:r>
              <a:rPr kumimoji="1" lang="ja-JP" altLang="en-US" dirty="0"/>
              <a:t>こちらは，アンケート結果の一部です．</a:t>
            </a:r>
            <a:endParaRPr kumimoji="1" lang="en-US" altLang="ja-JP" dirty="0"/>
          </a:p>
          <a:p>
            <a:r>
              <a:rPr lang="ja-JP" altLang="en-US" dirty="0"/>
              <a:t>この質問に対して </a:t>
            </a:r>
            <a:r>
              <a:rPr lang="en-US" altLang="ja-JP" dirty="0"/>
              <a:t>25 </a:t>
            </a:r>
            <a:r>
              <a:rPr lang="ja-JP" altLang="en-US" dirty="0"/>
              <a:t>件の回答の内，最も多かったのは避難経路，および支援が必要な人の現在地でした．</a:t>
            </a:r>
            <a:endParaRPr kumimoji="1" lang="en-US" altLang="ja-JP" dirty="0"/>
          </a:p>
          <a:p>
            <a:r>
              <a:rPr lang="ja-JP" altLang="en-US" dirty="0"/>
              <a:t>また，回答者の半数以上が支援が必要な人の体重，状態など，合わせて１</a:t>
            </a:r>
            <a:r>
              <a:rPr lang="en-US" altLang="ja-JP" dirty="0"/>
              <a:t>0</a:t>
            </a:r>
            <a:r>
              <a:rPr lang="ja-JP" altLang="en-US" dirty="0"/>
              <a:t>項目の情報が必要であると答えました．</a:t>
            </a:r>
            <a:endParaRPr kumimoji="1" lang="en-US" altLang="ja-JP" dirty="0"/>
          </a:p>
          <a:p>
            <a:endParaRPr kumimoji="1" lang="en-US" altLang="ja-JP" dirty="0"/>
          </a:p>
          <a:p>
            <a:r>
              <a:rPr kumimoji="1" lang="ja-JP" altLang="en-US" dirty="0"/>
              <a:t>アンケート調査結果（支援者画面</a:t>
            </a:r>
            <a:r>
              <a:rPr kumimoji="1" lang="en-US" altLang="ja-JP" dirty="0"/>
              <a:t>)</a:t>
            </a:r>
          </a:p>
        </p:txBody>
      </p:sp>
      <p:sp>
        <p:nvSpPr>
          <p:cNvPr id="4" name="スライド番号プレースホルダー 3">
            <a:extLst>
              <a:ext uri="{FF2B5EF4-FFF2-40B4-BE49-F238E27FC236}">
                <a16:creationId xmlns:a16="http://schemas.microsoft.com/office/drawing/2014/main" id="{9AC2FA65-F2D6-0687-B491-06EE2E1B761E}"/>
              </a:ext>
            </a:extLst>
          </p:cNvPr>
          <p:cNvSpPr>
            <a:spLocks noGrp="1"/>
          </p:cNvSpPr>
          <p:nvPr>
            <p:ph type="sldNum" sz="quarter" idx="5"/>
          </p:nvPr>
        </p:nvSpPr>
        <p:spPr/>
        <p:txBody>
          <a:bodyPr/>
          <a:lstStyle/>
          <a:p>
            <a:fld id="{FB10D8F7-A5D5-4BAB-AB33-090F75862F2D}" type="slidenum">
              <a:rPr kumimoji="1" lang="ja-JP" altLang="en-US" smtClean="0"/>
              <a:t>33</a:t>
            </a:fld>
            <a:endParaRPr kumimoji="1" lang="ja-JP" altLang="en-US"/>
          </a:p>
        </p:txBody>
      </p:sp>
    </p:spTree>
    <p:extLst>
      <p:ext uri="{BB962C8B-B14F-4D97-AF65-F5344CB8AC3E}">
        <p14:creationId xmlns:p14="http://schemas.microsoft.com/office/powerpoint/2010/main" val="2359794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FD241-C8C6-2E41-3A46-466500E38E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285047-52B1-759B-B65E-F44A332C25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88865B-B2EB-6273-AE4D-8B218DE963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Here are some of the results of the survey.</a:t>
            </a:r>
          </a:p>
          <a:p>
            <a:r>
              <a:rPr kumimoji="1" lang="en-US" altLang="ja-JP" dirty="0"/>
              <a:t>Of the 19 responses to this question the most common answer was the time required for evacuation.</a:t>
            </a:r>
          </a:p>
          <a:p>
            <a:r>
              <a:rPr kumimoji="1" lang="en-US" altLang="ja-JP" dirty="0"/>
              <a:t>More than half of the respondents answered that they needed a total of 11 items of information, including the face and name of the supporter.</a:t>
            </a:r>
          </a:p>
          <a:p>
            <a:endParaRPr kumimoji="1" lang="en-US" altLang="ja-JP" dirty="0"/>
          </a:p>
          <a:p>
            <a:r>
              <a:rPr kumimoji="1" lang="ja-JP" altLang="en-US" dirty="0"/>
              <a:t>こちらは，アンケート結果の一部です．</a:t>
            </a:r>
            <a:endParaRPr kumimoji="1" lang="en-US" altLang="ja-JP" dirty="0"/>
          </a:p>
          <a:p>
            <a:r>
              <a:rPr lang="ja-JP" altLang="en-US" dirty="0"/>
              <a:t>この質問に対して </a:t>
            </a:r>
            <a:r>
              <a:rPr lang="en-US" altLang="ja-JP" dirty="0"/>
              <a:t>19 </a:t>
            </a:r>
            <a:r>
              <a:rPr lang="ja-JP" altLang="en-US" dirty="0"/>
              <a:t>件の回答の内，最も多かったのは避難にかかる時間でした．</a:t>
            </a:r>
            <a:endParaRPr kumimoji="1" lang="en-US" altLang="ja-JP" dirty="0"/>
          </a:p>
          <a:p>
            <a:r>
              <a:rPr lang="ja-JP" altLang="en-US" dirty="0"/>
              <a:t>また，回答者の半数以上が支援者の顔写真，名前など，合わせて１</a:t>
            </a:r>
            <a:r>
              <a:rPr lang="en-US" altLang="ja-JP" dirty="0"/>
              <a:t>1</a:t>
            </a:r>
            <a:r>
              <a:rPr lang="ja-JP" altLang="en-US" dirty="0"/>
              <a:t>項目の情報が必要であると答えました．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アンケート調査結果（支援が必要な人）</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A896FCB-3AFC-57CB-B22E-5F98C9C44D31}"/>
              </a:ext>
            </a:extLst>
          </p:cNvPr>
          <p:cNvSpPr>
            <a:spLocks noGrp="1"/>
          </p:cNvSpPr>
          <p:nvPr>
            <p:ph type="sldNum" sz="quarter" idx="5"/>
          </p:nvPr>
        </p:nvSpPr>
        <p:spPr/>
        <p:txBody>
          <a:bodyPr/>
          <a:lstStyle/>
          <a:p>
            <a:fld id="{FB10D8F7-A5D5-4BAB-AB33-090F75862F2D}" type="slidenum">
              <a:rPr kumimoji="1" lang="ja-JP" altLang="en-US" smtClean="0"/>
              <a:t>34</a:t>
            </a:fld>
            <a:endParaRPr kumimoji="1" lang="ja-JP" altLang="en-US"/>
          </a:p>
        </p:txBody>
      </p:sp>
    </p:spTree>
    <p:extLst>
      <p:ext uri="{BB962C8B-B14F-4D97-AF65-F5344CB8AC3E}">
        <p14:creationId xmlns:p14="http://schemas.microsoft.com/office/powerpoint/2010/main" val="3008204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4DAC1-CC94-53D2-1FE5-454C96F335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B89CE5-5267-B97F-DDDC-F5FA369AD32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D1CFBF-6FB8-A613-5B24-394C48CC019D}"/>
              </a:ext>
            </a:extLst>
          </p:cNvPr>
          <p:cNvSpPr>
            <a:spLocks noGrp="1"/>
          </p:cNvSpPr>
          <p:nvPr>
            <p:ph type="body" idx="1"/>
          </p:nvPr>
        </p:nvSpPr>
        <p:spPr/>
        <p:txBody>
          <a:bodyPr/>
          <a:lstStyle/>
          <a:p>
            <a:r>
              <a:rPr kumimoji="1" lang="en-US" altLang="ja-JP" dirty="0"/>
              <a:t>The route and traffic information were displayed using </a:t>
            </a:r>
            <a:r>
              <a:rPr kumimoji="1" lang="en-US" altLang="ja-JP" dirty="0" err="1"/>
              <a:t>TraccarServer</a:t>
            </a:r>
            <a:r>
              <a:rPr kumimoji="1" lang="en-US" altLang="ja-JP" dirty="0"/>
              <a:t>, </a:t>
            </a:r>
            <a:r>
              <a:rPr kumimoji="1" lang="en-US" altLang="ja-JP" dirty="0" err="1"/>
              <a:t>Tracca's</a:t>
            </a:r>
            <a:r>
              <a:rPr kumimoji="1" lang="en-US" altLang="ja-JP" dirty="0"/>
              <a:t> API, and Google's API.</a:t>
            </a:r>
          </a:p>
          <a:p>
            <a:r>
              <a:rPr kumimoji="1" lang="en-US" altLang="ja-JP" dirty="0" err="1"/>
              <a:t>TraccarServer</a:t>
            </a:r>
            <a:r>
              <a:rPr kumimoji="1" lang="ja-JP" altLang="en-US" dirty="0"/>
              <a:t>，および </a:t>
            </a:r>
            <a:r>
              <a:rPr kumimoji="1" lang="en-US" altLang="ja-JP" dirty="0" err="1"/>
              <a:t>Tracca</a:t>
            </a:r>
            <a:r>
              <a:rPr kumimoji="1" lang="en-US" altLang="ja-JP" dirty="0"/>
              <a:t> </a:t>
            </a:r>
            <a:r>
              <a:rPr kumimoji="1" lang="ja-JP" altLang="en-US" dirty="0"/>
              <a:t>の </a:t>
            </a:r>
            <a:r>
              <a:rPr kumimoji="1" lang="en-US" altLang="ja-JP" dirty="0"/>
              <a:t>API</a:t>
            </a:r>
            <a:r>
              <a:rPr kumimoji="1" lang="ja-JP" altLang="en-US" dirty="0"/>
              <a:t>，および </a:t>
            </a:r>
            <a:r>
              <a:rPr kumimoji="1" lang="en-US" altLang="ja-JP" dirty="0"/>
              <a:t>Google </a:t>
            </a:r>
            <a:r>
              <a:rPr kumimoji="1" lang="ja-JP" altLang="en-US" dirty="0"/>
              <a:t>の </a:t>
            </a:r>
            <a:r>
              <a:rPr kumimoji="1" lang="en-US" altLang="ja-JP" dirty="0"/>
              <a:t>API</a:t>
            </a:r>
            <a:r>
              <a:rPr kumimoji="1" lang="ja-JP" altLang="en-US" dirty="0"/>
              <a:t>を用いてルートと交通情報を表示した</a:t>
            </a:r>
            <a:endParaRPr kumimoji="1" lang="en-US" altLang="ja-JP" dirty="0"/>
          </a:p>
          <a:p>
            <a:endParaRPr kumimoji="1" lang="en-US" altLang="ja-JP" dirty="0"/>
          </a:p>
          <a:p>
            <a:r>
              <a:rPr kumimoji="1" lang="en-US" altLang="ja-JP" dirty="0"/>
              <a:t>In addition, the time required to reach the destination and the distance traveled were displayed.</a:t>
            </a:r>
          </a:p>
          <a:p>
            <a:r>
              <a:rPr kumimoji="1" lang="ja-JP" altLang="en-US" dirty="0"/>
              <a:t>加えて，目的地までの所要時間，および移動距離を表示した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prototype, which takes into account the results of the joint research project and this study, will be discussed at Interaction 2025, scheduled to be held in March.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共同研究先の結果と本研究結果を考慮したプロトタイプは，</a:t>
            </a:r>
            <a:r>
              <a:rPr kumimoji="1" lang="en-US" altLang="ja-JP" dirty="0"/>
              <a:t>3</a:t>
            </a:r>
            <a:r>
              <a:rPr kumimoji="1" lang="ja-JP" altLang="en-US" dirty="0"/>
              <a:t>月に開催予定のインタラクション</a:t>
            </a:r>
            <a:r>
              <a:rPr kumimoji="1" lang="en-US" altLang="ja-JP" dirty="0"/>
              <a:t>2025</a:t>
            </a:r>
            <a:r>
              <a:rPr kumimoji="1" lang="ja-JP" altLang="en-US" dirty="0"/>
              <a:t>で意見を頂くことを考えている．</a:t>
            </a:r>
            <a:endParaRPr kumimoji="1" lang="en-US" altLang="ja-JP" dirty="0"/>
          </a:p>
          <a:p>
            <a:endParaRPr kumimoji="1" lang="en-US" altLang="ja-JP" dirty="0"/>
          </a:p>
          <a:p>
            <a:r>
              <a:rPr kumimoji="1" lang="ja-JP" altLang="en-US" dirty="0"/>
              <a:t>トラッカーを使ったのはなぜ？</a:t>
            </a:r>
            <a:endParaRPr kumimoji="1" lang="en-US" altLang="ja-JP" dirty="0"/>
          </a:p>
          <a:p>
            <a:r>
              <a:rPr kumimoji="1" lang="ja-JP" altLang="en-US" dirty="0"/>
              <a:t>理由は特にない．</a:t>
            </a:r>
            <a:endParaRPr kumimoji="1" lang="en-US" altLang="ja-JP" dirty="0"/>
          </a:p>
          <a:p>
            <a:r>
              <a:rPr kumimoji="1" lang="en-US" altLang="ja-JP" dirty="0"/>
              <a:t>No particular reason.</a:t>
            </a:r>
          </a:p>
        </p:txBody>
      </p:sp>
      <p:sp>
        <p:nvSpPr>
          <p:cNvPr id="4" name="スライド番号プレースホルダー 3">
            <a:extLst>
              <a:ext uri="{FF2B5EF4-FFF2-40B4-BE49-F238E27FC236}">
                <a16:creationId xmlns:a16="http://schemas.microsoft.com/office/drawing/2014/main" id="{453FBD12-06C1-E38B-DC2D-00396A0AC14D}"/>
              </a:ext>
            </a:extLst>
          </p:cNvPr>
          <p:cNvSpPr>
            <a:spLocks noGrp="1"/>
          </p:cNvSpPr>
          <p:nvPr>
            <p:ph type="sldNum" sz="quarter" idx="5"/>
          </p:nvPr>
        </p:nvSpPr>
        <p:spPr/>
        <p:txBody>
          <a:bodyPr/>
          <a:lstStyle/>
          <a:p>
            <a:fld id="{FB10D8F7-A5D5-4BAB-AB33-090F75862F2D}" type="slidenum">
              <a:rPr kumimoji="1" lang="ja-JP" altLang="en-US" smtClean="0"/>
              <a:t>35</a:t>
            </a:fld>
            <a:endParaRPr kumimoji="1" lang="ja-JP" altLang="en-US"/>
          </a:p>
        </p:txBody>
      </p:sp>
    </p:spTree>
    <p:extLst>
      <p:ext uri="{BB962C8B-B14F-4D97-AF65-F5344CB8AC3E}">
        <p14:creationId xmlns:p14="http://schemas.microsoft.com/office/powerpoint/2010/main" val="3171156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0D9B-BBB7-847E-40E5-1DC07B7B24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BE9DC4-5F2F-2880-F07A-048822E123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1E0710-4FAB-F236-5C69-A79247B6F265}"/>
              </a:ext>
            </a:extLst>
          </p:cNvPr>
          <p:cNvSpPr>
            <a:spLocks noGrp="1"/>
          </p:cNvSpPr>
          <p:nvPr>
            <p:ph type="body" idx="1"/>
          </p:nvPr>
        </p:nvSpPr>
        <p:spPr/>
        <p:txBody>
          <a:bodyPr/>
          <a:lstStyle/>
          <a:p>
            <a:r>
              <a:rPr kumimoji="1" lang="ja-JP" altLang="en-US" dirty="0"/>
              <a:t>支援者が支援が必要な人を助けて，避難所までたどり着くまでの最短経路を独自アルゴリズムを使って解いている．</a:t>
            </a:r>
            <a:endParaRPr kumimoji="1" lang="en-US" altLang="ja-JP" dirty="0"/>
          </a:p>
          <a:p>
            <a:endParaRPr kumimoji="1" lang="en-US" altLang="ja-JP" dirty="0"/>
          </a:p>
          <a:p>
            <a:r>
              <a:rPr kumimoji="1" lang="ja-JP" altLang="en-US" dirty="0"/>
              <a:t>ただ，現状だとこちらの研究にも前提条件がある．</a:t>
            </a:r>
            <a:endParaRPr kumimoji="1" lang="en-US" altLang="ja-JP" dirty="0"/>
          </a:p>
          <a:p>
            <a:r>
              <a:rPr kumimoji="1" lang="ja-JP" altLang="en-US" dirty="0"/>
              <a:t>支援者と支援が必要な人が</a:t>
            </a:r>
            <a:r>
              <a:rPr kumimoji="1" lang="en-US" altLang="ja-JP" dirty="0"/>
              <a:t>1</a:t>
            </a:r>
            <a:r>
              <a:rPr kumimoji="1" lang="ja-JP" altLang="en-US" dirty="0"/>
              <a:t>対</a:t>
            </a:r>
            <a:r>
              <a:rPr kumimoji="1" lang="en-US" altLang="ja-JP" dirty="0"/>
              <a:t>1</a:t>
            </a:r>
            <a:r>
              <a:rPr kumimoji="1" lang="ja-JP" altLang="en-US" dirty="0"/>
              <a:t>の関係であること．</a:t>
            </a:r>
            <a:endParaRPr kumimoji="1" lang="en-US" altLang="ja-JP" dirty="0"/>
          </a:p>
          <a:p>
            <a:r>
              <a:rPr kumimoji="1" lang="ja-JP" altLang="en-US" dirty="0"/>
              <a:t>支援者と支援が必要な人はお互いに全く面識がなく，制約条件（支援者および支援が必要な人の要望）を考慮しない．</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D4B2F5C4-75B3-66B8-B2D6-D65FE620417E}"/>
              </a:ext>
            </a:extLst>
          </p:cNvPr>
          <p:cNvSpPr>
            <a:spLocks noGrp="1"/>
          </p:cNvSpPr>
          <p:nvPr>
            <p:ph type="sldNum" sz="quarter" idx="5"/>
          </p:nvPr>
        </p:nvSpPr>
        <p:spPr/>
        <p:txBody>
          <a:bodyPr/>
          <a:lstStyle/>
          <a:p>
            <a:fld id="{FB10D8F7-A5D5-4BAB-AB33-090F75862F2D}" type="slidenum">
              <a:rPr kumimoji="1" lang="ja-JP" altLang="en-US" smtClean="0"/>
              <a:t>37</a:t>
            </a:fld>
            <a:endParaRPr kumimoji="1" lang="ja-JP" altLang="en-US"/>
          </a:p>
        </p:txBody>
      </p:sp>
    </p:spTree>
    <p:extLst>
      <p:ext uri="{BB962C8B-B14F-4D97-AF65-F5344CB8AC3E}">
        <p14:creationId xmlns:p14="http://schemas.microsoft.com/office/powerpoint/2010/main" val="4087210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215D1-D8D7-CCFF-DEAA-9C58CC8EAF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DD6BB8-5640-0999-3664-B03EBCBD5DF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5855C6A-B938-F5B3-3A4F-F46B48386588}"/>
              </a:ext>
            </a:extLst>
          </p:cNvPr>
          <p:cNvSpPr>
            <a:spLocks noGrp="1"/>
          </p:cNvSpPr>
          <p:nvPr>
            <p:ph type="body" idx="1"/>
          </p:nvPr>
        </p:nvSpPr>
        <p:spPr/>
        <p:txBody>
          <a:bodyPr/>
          <a:lstStyle/>
          <a:p>
            <a:r>
              <a:rPr kumimoji="1" lang="ja-JP" altLang="en-US" dirty="0"/>
              <a:t>支援者の行動変容のための情報提示と表現すると，</a:t>
            </a:r>
          </a:p>
          <a:p>
            <a:r>
              <a:rPr kumimoji="1" lang="ja-JP" altLang="en-US" dirty="0"/>
              <a:t>習慣の変化が定着したという広い意味になってしまうと思った．</a:t>
            </a:r>
          </a:p>
          <a:p>
            <a:r>
              <a:rPr kumimoji="1" lang="ja-JP" altLang="en-US" dirty="0"/>
              <a:t>（支援者の行動や習慣が変化し，その変化が定着するという広い意味合いになってしまい，）</a:t>
            </a:r>
          </a:p>
          <a:p>
            <a:endParaRPr kumimoji="1" lang="ja-JP" altLang="en-US" dirty="0"/>
          </a:p>
          <a:p>
            <a:r>
              <a:rPr kumimoji="1" lang="ja-JP" altLang="en-US" dirty="0"/>
              <a:t>災害時という限定的な状況下において，</a:t>
            </a:r>
          </a:p>
          <a:p>
            <a:r>
              <a:rPr kumimoji="1" lang="ja-JP" altLang="en-US" dirty="0"/>
              <a:t>情報が提示されていることで支援者として参加したというような</a:t>
            </a:r>
          </a:p>
          <a:p>
            <a:r>
              <a:rPr kumimoji="1" lang="ja-JP" altLang="en-US" dirty="0"/>
              <a:t>動機を持たせるための情報提示について研究したという意味合いを強く持たせたかったため．</a:t>
            </a:r>
            <a:endParaRPr kumimoji="1" lang="en-US" altLang="ja-JP" dirty="0"/>
          </a:p>
          <a:p>
            <a:endParaRPr kumimoji="1" lang="en-US" altLang="ja-JP" dirty="0"/>
          </a:p>
          <a:p>
            <a:r>
              <a:rPr kumimoji="1" lang="ja-JP" altLang="en-US" dirty="0"/>
              <a:t>（ここで言っている支援者は本当の支援者ではなく，支援をするかどうか決断できていない者であり，真の支援者（）になってもらうために研究を行った）</a:t>
            </a:r>
          </a:p>
          <a:p>
            <a:endParaRPr kumimoji="1" lang="en-US" altLang="ja-JP" dirty="0"/>
          </a:p>
        </p:txBody>
      </p:sp>
      <p:sp>
        <p:nvSpPr>
          <p:cNvPr id="4" name="スライド番号プレースホルダー 3">
            <a:extLst>
              <a:ext uri="{FF2B5EF4-FFF2-40B4-BE49-F238E27FC236}">
                <a16:creationId xmlns:a16="http://schemas.microsoft.com/office/drawing/2014/main" id="{F66105F8-0D23-DC13-5C79-36A309205EEA}"/>
              </a:ext>
            </a:extLst>
          </p:cNvPr>
          <p:cNvSpPr>
            <a:spLocks noGrp="1"/>
          </p:cNvSpPr>
          <p:nvPr>
            <p:ph type="sldNum" sz="quarter" idx="5"/>
          </p:nvPr>
        </p:nvSpPr>
        <p:spPr/>
        <p:txBody>
          <a:bodyPr/>
          <a:lstStyle/>
          <a:p>
            <a:fld id="{FB10D8F7-A5D5-4BAB-AB33-090F75862F2D}" type="slidenum">
              <a:rPr kumimoji="1" lang="ja-JP" altLang="en-US" smtClean="0"/>
              <a:t>38</a:t>
            </a:fld>
            <a:endParaRPr kumimoji="1" lang="ja-JP" altLang="en-US"/>
          </a:p>
        </p:txBody>
      </p:sp>
    </p:spTree>
    <p:extLst>
      <p:ext uri="{BB962C8B-B14F-4D97-AF65-F5344CB8AC3E}">
        <p14:creationId xmlns:p14="http://schemas.microsoft.com/office/powerpoint/2010/main" val="2471175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F6A0F-5C80-3502-ADBB-C115A70397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5C0F3B-A497-F988-3FF9-C42C9EE38BF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A64E545-88F1-88DB-3DA9-346667B0D541}"/>
              </a:ext>
            </a:extLst>
          </p:cNvPr>
          <p:cNvSpPr>
            <a:spLocks noGrp="1"/>
          </p:cNvSpPr>
          <p:nvPr>
            <p:ph type="body" idx="1"/>
          </p:nvPr>
        </p:nvSpPr>
        <p:spPr/>
        <p:txBody>
          <a:bodyPr/>
          <a:lstStyle/>
          <a:p>
            <a:r>
              <a:rPr kumimoji="1" lang="ja-JP" altLang="en-US" dirty="0"/>
              <a:t>支援者に支援の初動を促すことができる情報を明確にするために，提示された情報のみでの評価（提示すべき情報の選定）を行った．</a:t>
            </a:r>
            <a:endParaRPr kumimoji="1" lang="en-US" altLang="ja-JP" dirty="0"/>
          </a:p>
          <a:p>
            <a:r>
              <a:rPr kumimoji="1" lang="ja-JP" altLang="en-US" dirty="0"/>
              <a:t>また，支援が必要な人には，支援者を信頼できるための要素を明確にするための第一歩として，提示された情報のみでの評価（提示すべき情報の選定）を行った．</a:t>
            </a:r>
            <a:endParaRPr kumimoji="1" lang="en-US" altLang="ja-JP" dirty="0"/>
          </a:p>
          <a:p>
            <a:endParaRPr kumimoji="1" lang="en-US" altLang="ja-JP" dirty="0"/>
          </a:p>
          <a:p>
            <a:r>
              <a:rPr kumimoji="1" lang="ja-JP" altLang="en-US" dirty="0"/>
              <a:t>共同研究先の結果と本研究結果を考慮したプロトタイプは，</a:t>
            </a:r>
            <a:r>
              <a:rPr kumimoji="1" lang="en-US" altLang="ja-JP" dirty="0"/>
              <a:t>3</a:t>
            </a:r>
            <a:r>
              <a:rPr kumimoji="1" lang="ja-JP" altLang="en-US" dirty="0"/>
              <a:t>月に開催予定のインタラクション</a:t>
            </a:r>
            <a:r>
              <a:rPr kumimoji="1" lang="en-US" altLang="ja-JP" dirty="0"/>
              <a:t>2025</a:t>
            </a:r>
            <a:r>
              <a:rPr kumimoji="1" lang="ja-JP" altLang="en-US" dirty="0"/>
              <a:t>で意見を頂くことを考えている．</a:t>
            </a:r>
            <a:endParaRPr kumimoji="1" lang="en-US" altLang="ja-JP" dirty="0"/>
          </a:p>
        </p:txBody>
      </p:sp>
      <p:sp>
        <p:nvSpPr>
          <p:cNvPr id="4" name="スライド番号プレースホルダー 3">
            <a:extLst>
              <a:ext uri="{FF2B5EF4-FFF2-40B4-BE49-F238E27FC236}">
                <a16:creationId xmlns:a16="http://schemas.microsoft.com/office/drawing/2014/main" id="{C65DC260-6401-2E4C-A693-CB1B8F3D89C0}"/>
              </a:ext>
            </a:extLst>
          </p:cNvPr>
          <p:cNvSpPr>
            <a:spLocks noGrp="1"/>
          </p:cNvSpPr>
          <p:nvPr>
            <p:ph type="sldNum" sz="quarter" idx="5"/>
          </p:nvPr>
        </p:nvSpPr>
        <p:spPr/>
        <p:txBody>
          <a:bodyPr/>
          <a:lstStyle/>
          <a:p>
            <a:fld id="{FB10D8F7-A5D5-4BAB-AB33-090F75862F2D}" type="slidenum">
              <a:rPr kumimoji="1" lang="ja-JP" altLang="en-US" smtClean="0"/>
              <a:t>39</a:t>
            </a:fld>
            <a:endParaRPr kumimoji="1" lang="ja-JP" altLang="en-US"/>
          </a:p>
        </p:txBody>
      </p:sp>
    </p:spTree>
    <p:extLst>
      <p:ext uri="{BB962C8B-B14F-4D97-AF65-F5344CB8AC3E}">
        <p14:creationId xmlns:p14="http://schemas.microsoft.com/office/powerpoint/2010/main" val="845353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今回，地図作成ツールとして</a:t>
            </a:r>
            <a:r>
              <a:rPr kumimoji="1" lang="en-US" altLang="ja-JP" dirty="0"/>
              <a:t>GIS</a:t>
            </a:r>
            <a:r>
              <a:rPr kumimoji="1" lang="ja-JP" altLang="en-US" dirty="0"/>
              <a:t>を使っている．</a:t>
            </a:r>
            <a:endParaRPr kumimoji="1" lang="en-US" altLang="ja-JP" dirty="0"/>
          </a:p>
          <a:p>
            <a:r>
              <a:rPr kumimoji="1" lang="ja-JP" altLang="en-US" dirty="0"/>
              <a:t>私が調べた範囲ですと（</a:t>
            </a:r>
            <a:r>
              <a:rPr kumimoji="1" lang="en-US" altLang="ja-JP" dirty="0"/>
              <a:t>Google My Maps</a:t>
            </a:r>
            <a:r>
              <a:rPr kumimoji="1" lang="ja-JP" altLang="en-US" dirty="0"/>
              <a:t>や，</a:t>
            </a:r>
            <a:r>
              <a:rPr kumimoji="1" lang="en-US" altLang="ja-JP" dirty="0" err="1"/>
              <a:t>Mapbox</a:t>
            </a:r>
            <a:r>
              <a:rPr kumimoji="1" lang="ja-JP" altLang="en-US" dirty="0"/>
              <a:t>など）地図作成のツールは多く存在する．</a:t>
            </a:r>
          </a:p>
          <a:p>
            <a:r>
              <a:rPr kumimoji="1" lang="ja-JP" altLang="en-US" dirty="0"/>
              <a:t>その中でも</a:t>
            </a:r>
            <a:r>
              <a:rPr kumimoji="1" lang="en-US" altLang="ja-JP" dirty="0"/>
              <a:t>GIS</a:t>
            </a:r>
            <a:r>
              <a:rPr kumimoji="1" lang="ja-JP" altLang="en-US" dirty="0"/>
              <a:t>を用いた地図作成の事例（前例）が多かったことや</a:t>
            </a:r>
          </a:p>
          <a:p>
            <a:r>
              <a:rPr kumimoji="1" lang="ja-JP" altLang="en-US" dirty="0"/>
              <a:t>私自身，地図作成のツールの経験がなかったこともあり，ノウハウを参考にして研究を進めることができるという点で，</a:t>
            </a:r>
            <a:r>
              <a:rPr kumimoji="1" lang="en-US" altLang="ja-JP" dirty="0"/>
              <a:t>GIS</a:t>
            </a:r>
            <a:r>
              <a:rPr kumimoji="1" lang="ja-JP" altLang="en-US" dirty="0"/>
              <a:t>が適していると考えた．</a:t>
            </a:r>
          </a:p>
          <a:p>
            <a:r>
              <a:rPr kumimoji="1" lang="ja-JP" altLang="en-US" dirty="0"/>
              <a:t>また，この先，異なるプラットフォームでの開発になったとしても引継ぎしやすいという点で</a:t>
            </a:r>
            <a:r>
              <a:rPr kumimoji="1" lang="en-US" altLang="ja-JP" dirty="0"/>
              <a:t>GIS</a:t>
            </a:r>
            <a:r>
              <a:rPr kumimoji="1" lang="ja-JP" altLang="en-US" dirty="0"/>
              <a:t>を使っている．</a:t>
            </a:r>
          </a:p>
          <a:p>
            <a:endParaRPr kumimoji="1" lang="en-US" altLang="ja-JP" dirty="0"/>
          </a:p>
          <a:p>
            <a:r>
              <a:rPr kumimoji="1" lang="ja-JP" altLang="en-US" dirty="0"/>
              <a:t>情報掲示板（ツイッターなどの</a:t>
            </a:r>
            <a:r>
              <a:rPr kumimoji="1" lang="en-US" altLang="ja-JP" dirty="0"/>
              <a:t>SNS</a:t>
            </a:r>
            <a:r>
              <a:rPr kumimoji="1" lang="ja-JP" altLang="en-US" dirty="0"/>
              <a:t>）を使うことも考えたのですが，誰でもアクセス可能な環境でこういったシステムを構築すると，本当に助けてほしい人や助けたいと思っている人があらゆる情報によって埋もれてしまうと思った．そういうことは避けたいので，ボランティア意識のある人，緊急時に自力で避難が困難な方々がマッチングしやすいように新たな環境（プラットフォーム）を作る必要があると考えた．</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40</a:t>
            </a:fld>
            <a:endParaRPr kumimoji="1" lang="ja-JP" altLang="en-US"/>
          </a:p>
        </p:txBody>
      </p:sp>
    </p:spTree>
    <p:extLst>
      <p:ext uri="{BB962C8B-B14F-4D97-AF65-F5344CB8AC3E}">
        <p14:creationId xmlns:p14="http://schemas.microsoft.com/office/powerpoint/2010/main" val="393782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UD デジタル 教科書体 N-B" panose="02020700000000000000" pitchFamily="17" charset="-128"/>
                <a:ea typeface="UD デジタル 教科書体 N-B" panose="02020700000000000000" pitchFamily="17" charset="-128"/>
              </a:rPr>
              <a:t>In fact, in the Noto Peninsula earthquake that occurred on January 1, 2024, many residents were saved by mutual support activities based on the relationships and training that had been built up on a daily basis.</a:t>
            </a:r>
          </a:p>
          <a:p>
            <a:endParaRPr kumimoji="1" lang="en-US" altLang="ja-JP" dirty="0">
              <a:latin typeface="UD デジタル 教科書体 N-B" panose="02020700000000000000" pitchFamily="17" charset="-128"/>
              <a:ea typeface="UD デジタル 教科書体 N-B" panose="02020700000000000000" pitchFamily="17" charset="-128"/>
            </a:endParaRPr>
          </a:p>
          <a:p>
            <a:r>
              <a:rPr kumimoji="1" lang="ja-JP" altLang="en-US" dirty="0">
                <a:latin typeface="UD デジタル 教科書体 N-B" panose="02020700000000000000" pitchFamily="17" charset="-128"/>
                <a:ea typeface="UD デジタル 教科書体 N-B" panose="02020700000000000000" pitchFamily="17" charset="-128"/>
              </a:rPr>
              <a:t>実際、</a:t>
            </a:r>
            <a:r>
              <a:rPr kumimoji="1" lang="en-US" altLang="ja-JP" dirty="0">
                <a:latin typeface="UD デジタル 教科書体 N-B" panose="02020700000000000000" pitchFamily="17" charset="-128"/>
                <a:ea typeface="UD デジタル 教科書体 N-B" panose="02020700000000000000" pitchFamily="17" charset="-128"/>
              </a:rPr>
              <a:t>2024</a:t>
            </a:r>
            <a:r>
              <a:rPr kumimoji="1" lang="ja-JP" altLang="en-US" dirty="0">
                <a:latin typeface="UD デジタル 教科書体 N-B" panose="02020700000000000000" pitchFamily="17" charset="-128"/>
                <a:ea typeface="UD デジタル 教科書体 N-B" panose="02020700000000000000" pitchFamily="17" charset="-128"/>
              </a:rPr>
              <a:t>年</a:t>
            </a:r>
            <a:r>
              <a:rPr kumimoji="1" lang="en-US" altLang="ja-JP" dirty="0">
                <a:latin typeface="UD デジタル 教科書体 N-B" panose="02020700000000000000" pitchFamily="17" charset="-128"/>
                <a:ea typeface="UD デジタル 教科書体 N-B" panose="02020700000000000000" pitchFamily="17" charset="-128"/>
              </a:rPr>
              <a:t>1</a:t>
            </a:r>
            <a:r>
              <a:rPr kumimoji="1" lang="ja-JP" altLang="en-US" dirty="0">
                <a:latin typeface="UD デジタル 教科書体 N-B" panose="02020700000000000000" pitchFamily="17" charset="-128"/>
                <a:ea typeface="UD デジタル 教科書体 N-B" panose="02020700000000000000" pitchFamily="17" charset="-128"/>
              </a:rPr>
              <a:t>月</a:t>
            </a:r>
            <a:r>
              <a:rPr kumimoji="1" lang="en-US" altLang="ja-JP" dirty="0">
                <a:latin typeface="UD デジタル 教科書体 N-B" panose="02020700000000000000" pitchFamily="17" charset="-128"/>
                <a:ea typeface="UD デジタル 教科書体 N-B" panose="02020700000000000000" pitchFamily="17" charset="-128"/>
              </a:rPr>
              <a:t>1</a:t>
            </a:r>
            <a:r>
              <a:rPr kumimoji="1" lang="ja-JP" altLang="en-US" dirty="0">
                <a:latin typeface="UD デジタル 教科書体 N-B" panose="02020700000000000000" pitchFamily="17" charset="-128"/>
                <a:ea typeface="UD デジタル 教科書体 N-B" panose="02020700000000000000" pitchFamily="17" charset="-128"/>
              </a:rPr>
              <a:t>日に発生した能登半島地震では、日頃から築き上げてきた人間関係や訓練に基づく相互支援活動によって、多くの住民が救われた．</a:t>
            </a:r>
            <a:endParaRPr kumimoji="1" lang="en-US" altLang="ja-JP" dirty="0">
              <a:latin typeface="UD デジタル 教科書体 N-B" panose="02020700000000000000" pitchFamily="17" charset="-128"/>
              <a:ea typeface="UD デジタル 教科書体 N-B" panose="02020700000000000000" pitchFamily="17" charset="-128"/>
            </a:endParaRPr>
          </a:p>
          <a:p>
            <a:endParaRPr kumimoji="1" lang="en-US" altLang="ja-JP" dirty="0">
              <a:latin typeface="UD デジタル 教科書体 N-B" panose="02020700000000000000" pitchFamily="17" charset="-128"/>
              <a:ea typeface="UD デジタル 教科書体 N-B" panose="02020700000000000000" pitchFamily="17" charset="-128"/>
            </a:endParaRPr>
          </a:p>
          <a:p>
            <a:endParaRPr kumimoji="1" lang="en-US" altLang="ja-JP" dirty="0">
              <a:latin typeface="UD デジタル 教科書体 N-B" panose="02020700000000000000" pitchFamily="17" charset="-128"/>
              <a:ea typeface="UD デジタル 教科書体 N-B" panose="02020700000000000000" pitchFamily="17" charset="-128"/>
            </a:endParaRPr>
          </a:p>
          <a:p>
            <a:r>
              <a:rPr kumimoji="1" lang="ja-JP" altLang="en-US" dirty="0">
                <a:latin typeface="UD デジタル 教科書体 N-B" panose="02020700000000000000" pitchFamily="17" charset="-128"/>
                <a:ea typeface="UD デジタル 教科書体 N-B" panose="02020700000000000000" pitchFamily="17" charset="-128"/>
              </a:rPr>
              <a:t>実際，</a:t>
            </a:r>
            <a:r>
              <a:rPr kumimoji="1" lang="en-US" altLang="ja-JP" dirty="0">
                <a:latin typeface="UD デジタル 教科書体 N-B" panose="02020700000000000000" pitchFamily="17" charset="-128"/>
                <a:ea typeface="UD デジタル 教科書体 N-B" panose="02020700000000000000" pitchFamily="17" charset="-128"/>
              </a:rPr>
              <a:t>2024</a:t>
            </a:r>
            <a:r>
              <a:rPr kumimoji="1" lang="ja-JP" altLang="en-US" dirty="0">
                <a:latin typeface="UD デジタル 教科書体 N-B" panose="02020700000000000000" pitchFamily="17" charset="-128"/>
                <a:ea typeface="UD デジタル 教科書体 N-B" panose="02020700000000000000" pitchFamily="17" charset="-128"/>
              </a:rPr>
              <a:t>年</a:t>
            </a:r>
            <a:r>
              <a:rPr kumimoji="1" lang="en-US" altLang="ja-JP" dirty="0">
                <a:latin typeface="UD デジタル 教科書体 N-B" panose="02020700000000000000" pitchFamily="17" charset="-128"/>
                <a:ea typeface="UD デジタル 教科書体 N-B" panose="02020700000000000000" pitchFamily="17" charset="-128"/>
              </a:rPr>
              <a:t>1</a:t>
            </a:r>
            <a:r>
              <a:rPr kumimoji="1" lang="ja-JP" altLang="en-US" dirty="0">
                <a:latin typeface="UD デジタル 教科書体 N-B" panose="02020700000000000000" pitchFamily="17" charset="-128"/>
                <a:ea typeface="UD デジタル 教科書体 N-B" panose="02020700000000000000" pitchFamily="17" charset="-128"/>
              </a:rPr>
              <a:t>月</a:t>
            </a:r>
            <a:r>
              <a:rPr kumimoji="1" lang="en-US" altLang="ja-JP" dirty="0">
                <a:latin typeface="UD デジタル 教科書体 N-B" panose="02020700000000000000" pitchFamily="17" charset="-128"/>
                <a:ea typeface="UD デジタル 教科書体 N-B" panose="02020700000000000000" pitchFamily="17" charset="-128"/>
              </a:rPr>
              <a:t>1</a:t>
            </a:r>
            <a:r>
              <a:rPr lang="ja-JP" altLang="en-US" dirty="0"/>
              <a:t>日に発生した能登半島地震では，日ごろ築き上げた人間関係や訓練によって共助による支援活動が実施されたことにより，多くの住民が助かった事例があります．</a:t>
            </a:r>
            <a:endParaRPr lang="en-US" altLang="ja-JP" dirty="0"/>
          </a:p>
          <a:p>
            <a:endParaRPr kumimoji="1" lang="en-US" altLang="ja-JP" dirty="0">
              <a:latin typeface="UD デジタル 教科書体 N-B" panose="02020700000000000000" pitchFamily="17" charset="-128"/>
              <a:ea typeface="UD デジタル 教科書体 N-B" panose="02020700000000000000" pitchFamily="17" charset="-128"/>
            </a:endParaRPr>
          </a:p>
          <a:p>
            <a:r>
              <a:rPr kumimoji="1" lang="ja-JP" altLang="en-US" dirty="0">
                <a:latin typeface="UD デジタル 教科書体 N-B" panose="02020700000000000000" pitchFamily="17" charset="-128"/>
                <a:ea typeface="UD デジタル 教科書体 N-B" panose="02020700000000000000" pitchFamily="17" charset="-128"/>
              </a:rPr>
              <a:t>（写真は，珠洲市</a:t>
            </a:r>
            <a:r>
              <a:rPr lang="ja-JP" altLang="en-US" b="0" i="0" dirty="0">
                <a:effectLst/>
                <a:latin typeface="UD デジタル 教科書体 N-B" panose="02020700000000000000" pitchFamily="17" charset="-128"/>
                <a:ea typeface="UD デジタル 教科書体 N-B" panose="02020700000000000000" pitchFamily="17" charset="-128"/>
              </a:rPr>
              <a:t>三崎町寺家下出</a:t>
            </a:r>
            <a:r>
              <a:rPr kumimoji="1" lang="ja-JP" altLang="en-US" b="0" i="0" dirty="0">
                <a:effectLst/>
                <a:latin typeface="UD デジタル 教科書体 N-B" panose="02020700000000000000" pitchFamily="17" charset="-128"/>
                <a:ea typeface="UD デジタル 教科書体 N-B" panose="02020700000000000000" pitchFamily="17" charset="-128"/>
              </a:rPr>
              <a:t>（</a:t>
            </a:r>
            <a:r>
              <a:rPr kumimoji="1" lang="ja-JP" altLang="en-US" dirty="0"/>
              <a:t>すずし みさきまち じけ</a:t>
            </a:r>
            <a:r>
              <a:rPr kumimoji="1" lang="en-US" altLang="ja-JP" dirty="0"/>
              <a:t>(</a:t>
            </a:r>
            <a:r>
              <a:rPr kumimoji="1" lang="ja-JP" altLang="en-US" dirty="0"/>
              <a:t>の</a:t>
            </a:r>
            <a:r>
              <a:rPr kumimoji="1" lang="en-US" altLang="ja-JP" dirty="0"/>
              <a:t>)</a:t>
            </a:r>
            <a:r>
              <a:rPr kumimoji="1" lang="ja-JP" altLang="en-US" dirty="0"/>
              <a:t>しもで）地区の住民が利用した集会場と避難路です．）</a:t>
            </a:r>
            <a:endParaRPr kumimoji="1" lang="en-US" altLang="ja-JP" dirty="0"/>
          </a:p>
          <a:p>
            <a:r>
              <a:rPr kumimoji="1" lang="en-US" altLang="ja-JP" dirty="0"/>
              <a:t>(2024/2/24,2/27 </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地区防災計画学会</a:t>
            </a:r>
            <a:r>
              <a:rPr lang="en-US" altLang="zh-CN" b="0" i="0" dirty="0">
                <a:solidFill>
                  <a:srgbClr val="333333"/>
                </a:solidFill>
                <a:effectLst/>
                <a:latin typeface="Arial" panose="020B0604020202020204" pitchFamily="34" charset="0"/>
              </a:rPr>
              <a:t>note』</a:t>
            </a:r>
            <a:r>
              <a:rPr lang="zh-CN" altLang="en-US" b="0" i="0" dirty="0">
                <a:solidFill>
                  <a:srgbClr val="333333"/>
                </a:solidFill>
                <a:effectLst/>
                <a:latin typeface="Arial" panose="020B0604020202020204" pitchFamily="34" charset="0"/>
              </a:rPr>
              <a:t>記事</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a:t>
            </a:fld>
            <a:endParaRPr kumimoji="1" lang="ja-JP" altLang="en-US"/>
          </a:p>
        </p:txBody>
      </p:sp>
    </p:spTree>
    <p:extLst>
      <p:ext uri="{BB962C8B-B14F-4D97-AF65-F5344CB8AC3E}">
        <p14:creationId xmlns:p14="http://schemas.microsoft.com/office/powerpoint/2010/main" val="1423221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Q</a:t>
            </a:r>
            <a:r>
              <a:rPr kumimoji="1" lang="ja-JP" altLang="en-US" dirty="0"/>
              <a:t>．</a:t>
            </a:r>
            <a:r>
              <a:rPr kumimoji="1" lang="en-US" altLang="ja-JP" dirty="0"/>
              <a:t>GIS</a:t>
            </a:r>
            <a:r>
              <a:rPr kumimoji="1" lang="ja-JP" altLang="en-US" dirty="0"/>
              <a:t>には何のデータを使っているの？</a:t>
            </a:r>
            <a:endParaRPr kumimoji="1" lang="en-US" altLang="ja-JP" dirty="0"/>
          </a:p>
          <a:p>
            <a:r>
              <a:rPr kumimoji="1" lang="ja-JP" altLang="en-US" dirty="0"/>
              <a:t>現時点の地図では，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指定避難場所</a:t>
            </a:r>
            <a:r>
              <a:rPr kumimoji="1" lang="en-US" altLang="ja-JP" dirty="0"/>
              <a:t>_</a:t>
            </a:r>
            <a:r>
              <a:rPr kumimoji="1" lang="ja-JP" altLang="en-US" dirty="0"/>
              <a:t>水害時避難場所の位置情報，浸水想定区域，マップ（</a:t>
            </a:r>
            <a:r>
              <a:rPr kumimoji="1" lang="en-US" altLang="ja-JP" dirty="0"/>
              <a:t>Google Map</a:t>
            </a:r>
            <a:r>
              <a:rPr kumimoji="1" lang="ja-JP" altLang="en-US" dirty="0"/>
              <a:t>）</a:t>
            </a:r>
            <a:endParaRPr kumimoji="1" lang="en-US" altLang="ja-JP" dirty="0"/>
          </a:p>
          <a:p>
            <a:endParaRPr kumimoji="1" lang="en-US" altLang="ja-JP" dirty="0"/>
          </a:p>
          <a:p>
            <a:r>
              <a:rPr kumimoji="1" lang="ja-JP" altLang="en-US" dirty="0"/>
              <a:t>墨田区の指定避難場所</a:t>
            </a:r>
            <a:r>
              <a:rPr kumimoji="1" lang="en-US" altLang="ja-JP" dirty="0"/>
              <a:t>_</a:t>
            </a:r>
            <a:r>
              <a:rPr kumimoji="1" lang="ja-JP" altLang="en-US" dirty="0"/>
              <a:t>水害時避難場所の位置情報，墨田区浸水想定区域（隅田川，および旧中川の氾濫による想定される最大規模），マップ（</a:t>
            </a:r>
            <a:r>
              <a:rPr kumimoji="1" lang="en-US" altLang="ja-JP" dirty="0"/>
              <a:t>Google Map</a:t>
            </a:r>
            <a:r>
              <a:rPr kumimoji="1" lang="ja-JP" altLang="en-US" dirty="0"/>
              <a:t>）</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41</a:t>
            </a:fld>
            <a:endParaRPr kumimoji="1" lang="ja-JP" altLang="en-US"/>
          </a:p>
        </p:txBody>
      </p:sp>
    </p:spTree>
    <p:extLst>
      <p:ext uri="{BB962C8B-B14F-4D97-AF65-F5344CB8AC3E}">
        <p14:creationId xmlns:p14="http://schemas.microsoft.com/office/powerpoint/2010/main" val="91104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先行研究で，災害時に直面するリスクの可視化と行動変容支援のために，支援者に提供すべき情報について整理したものがあり，それに基づいて理想のプロトタイプを作成した．</a:t>
            </a:r>
            <a:endParaRPr kumimoji="1" lang="en-US" altLang="ja-JP" dirty="0"/>
          </a:p>
          <a:p>
            <a:endParaRPr kumimoji="1" lang="en-US" altLang="ja-JP" dirty="0"/>
          </a:p>
          <a:p>
            <a:r>
              <a:rPr kumimoji="1" lang="ja-JP" altLang="en-US" dirty="0"/>
              <a:t>これには，アンケート結果を反映させていないため，今後アンケートの調査結果を踏まえたプロトタイプを作成していきます．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42</a:t>
            </a:fld>
            <a:endParaRPr kumimoji="1" lang="ja-JP" altLang="en-US"/>
          </a:p>
        </p:txBody>
      </p:sp>
    </p:spTree>
    <p:extLst>
      <p:ext uri="{BB962C8B-B14F-4D97-AF65-F5344CB8AC3E}">
        <p14:creationId xmlns:p14="http://schemas.microsoft.com/office/powerpoint/2010/main" val="3748590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災害時の迅速で正確な情報提供というおおざっぱなこととしかまとめておらず，共助するためにはこの情報が必要だ！とかこの情報はいらない．などと明確にはなっていない．</a:t>
            </a:r>
            <a:endParaRPr kumimoji="1" lang="en-US" altLang="ja-JP" dirty="0"/>
          </a:p>
          <a:p>
            <a:r>
              <a:rPr kumimoji="1" lang="ja-JP" altLang="en-US" dirty="0"/>
              <a:t>緊急時を想定して，地域のコミュニティがなくともパッと地図を見て共助ができるような，情報提示をしたい．その前提として，表示するべき情報の整理を行っている．</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43</a:t>
            </a:fld>
            <a:endParaRPr kumimoji="1" lang="ja-JP" altLang="en-US"/>
          </a:p>
        </p:txBody>
      </p:sp>
    </p:spTree>
    <p:extLst>
      <p:ext uri="{BB962C8B-B14F-4D97-AF65-F5344CB8AC3E}">
        <p14:creationId xmlns:p14="http://schemas.microsoft.com/office/powerpoint/2010/main" val="3025865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そういった点も考慮しなければならない．</a:t>
            </a:r>
            <a:endParaRPr kumimoji="1" lang="en-US" altLang="ja-JP" dirty="0"/>
          </a:p>
          <a:p>
            <a:r>
              <a:rPr kumimoji="1" lang="en-US" altLang="ja-JP" dirty="0"/>
              <a:t>consider</a:t>
            </a: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44</a:t>
            </a:fld>
            <a:endParaRPr kumimoji="1" lang="ja-JP" altLang="en-US"/>
          </a:p>
        </p:txBody>
      </p:sp>
    </p:spTree>
    <p:extLst>
      <p:ext uri="{BB962C8B-B14F-4D97-AF65-F5344CB8AC3E}">
        <p14:creationId xmlns:p14="http://schemas.microsoft.com/office/powerpoint/2010/main" val="2689042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アンケートの内容で，災害時にボランティア意欲がある人にだけ，何枚かの地図に対して「この地図を見て要支援者を助けますか？」という質問に「助ける」，「助けない」を選択してもらっている．</a:t>
            </a:r>
            <a:endParaRPr kumimoji="1" lang="en-US" altLang="ja-JP" dirty="0"/>
          </a:p>
          <a:p>
            <a:endParaRPr kumimoji="1" lang="en-US" altLang="ja-JP" dirty="0"/>
          </a:p>
          <a:p>
            <a:r>
              <a:rPr kumimoji="1" lang="ja-JP" altLang="en-US" dirty="0"/>
              <a:t>何枚かの地図（実際に</a:t>
            </a:r>
            <a:r>
              <a:rPr kumimoji="1" lang="en-US" altLang="ja-JP" dirty="0"/>
              <a:t>5</a:t>
            </a:r>
            <a:r>
              <a:rPr kumimoji="1" lang="ja-JP" altLang="en-US" dirty="0"/>
              <a:t>枚用意している）の中には，</a:t>
            </a:r>
            <a:endParaRPr kumimoji="1" lang="en-US" altLang="ja-JP" dirty="0"/>
          </a:p>
          <a:p>
            <a:r>
              <a:rPr kumimoji="1" lang="ja-JP" altLang="en-US" dirty="0"/>
              <a:t>共助するための最小限の情報を載せた地図，共助するための最大限の情報を載せた地図，</a:t>
            </a:r>
            <a:endParaRPr kumimoji="1" lang="en-US" altLang="ja-JP" dirty="0"/>
          </a:p>
          <a:p>
            <a:r>
              <a:rPr kumimoji="1" lang="ja-JP" altLang="en-US" dirty="0"/>
              <a:t>最小と最大の中間に位置するような情報を載せた地図を用意している．</a:t>
            </a:r>
            <a:endParaRPr kumimoji="1" lang="en-US" altLang="ja-JP" dirty="0"/>
          </a:p>
          <a:p>
            <a:endParaRPr kumimoji="1" lang="en-US" altLang="ja-JP" dirty="0"/>
          </a:p>
          <a:p>
            <a:r>
              <a:rPr kumimoji="1" lang="ja-JP" altLang="en-US" dirty="0"/>
              <a:t>最小限の情報を載せた地図で「助ける」と回答された割合と，各々の地図で「助ける」と回答された割合を比較して，この情報を加えたから「助ける」という回答が増加した，または減少した．というような考察をし，地図に載せる情報の選定を改めて行うことを考えている．</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45</a:t>
            </a:fld>
            <a:endParaRPr kumimoji="1" lang="ja-JP" altLang="en-US"/>
          </a:p>
        </p:txBody>
      </p:sp>
    </p:spTree>
    <p:extLst>
      <p:ext uri="{BB962C8B-B14F-4D97-AF65-F5344CB8AC3E}">
        <p14:creationId xmlns:p14="http://schemas.microsoft.com/office/powerpoint/2010/main" val="1229266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a:t>
            </a:r>
            <a:r>
              <a:rPr lang="ja-JP" altLang="en-US" dirty="0"/>
              <a:t>東日本大震災後の調査によると，災害時にボランティア意識がある人と要支援者のマッチングの仕組みが重要であるということが分かっている．</a:t>
            </a:r>
            <a:endParaRPr lang="en-US" altLang="ja-JP" dirty="0"/>
          </a:p>
          <a:p>
            <a:endParaRPr lang="en-US" altLang="ja-JP" dirty="0"/>
          </a:p>
          <a:p>
            <a:r>
              <a:rPr lang="ja-JP" altLang="en-US" dirty="0"/>
              <a:t>しかし，共助による事例は地域のコミュニティがあってこその成功例であり，</a:t>
            </a:r>
            <a:endParaRPr lang="en-US" altLang="ja-JP" dirty="0"/>
          </a:p>
          <a:p>
            <a:r>
              <a:rPr lang="ja-JP" altLang="en-US" dirty="0"/>
              <a:t>私は，地域のコミュニティがなくとも共助による支援活動をするための支援者，および要支援者に提供すべき情報については明確になっておらず，情報が提供されただけでは要支援者が支援者を信頼できない可能性があると考えます．</a:t>
            </a:r>
            <a:endParaRPr lang="en-US" altLang="ja-JP" dirty="0"/>
          </a:p>
          <a:p>
            <a:endParaRPr lang="en-US" altLang="ja-JP" dirty="0"/>
          </a:p>
          <a:p>
            <a:r>
              <a:rPr lang="en-US" altLang="ja-JP" dirty="0"/>
              <a:t>(</a:t>
            </a:r>
            <a:r>
              <a:rPr lang="ja-JP" altLang="en-US" dirty="0"/>
              <a:t>調査：</a:t>
            </a:r>
            <a:r>
              <a:rPr lang="en-US" altLang="ja-JP" dirty="0"/>
              <a:t>2013/10</a:t>
            </a:r>
            <a:r>
              <a:rPr lang="ja-JP" altLang="en-US" dirty="0"/>
              <a:t>，内閣府</a:t>
            </a:r>
            <a:r>
              <a:rPr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46</a:t>
            </a:fld>
            <a:endParaRPr kumimoji="1" lang="ja-JP" altLang="en-US"/>
          </a:p>
        </p:txBody>
      </p:sp>
    </p:spTree>
    <p:extLst>
      <p:ext uri="{BB962C8B-B14F-4D97-AF65-F5344CB8AC3E}">
        <p14:creationId xmlns:p14="http://schemas.microsoft.com/office/powerpoint/2010/main" val="1582750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6721B-26F0-C6DF-11B8-E79CB0FBDEC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D739030-7778-63A6-C0F7-5FF3C4830A9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74CE255-2CB0-31D9-4CCA-7BE555FAAA54}"/>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DB33AF0F-3AB6-AFE1-BEB5-A0F12F400267}"/>
              </a:ext>
            </a:extLst>
          </p:cNvPr>
          <p:cNvSpPr>
            <a:spLocks noGrp="1"/>
          </p:cNvSpPr>
          <p:nvPr>
            <p:ph type="sldNum" sz="quarter" idx="5"/>
          </p:nvPr>
        </p:nvSpPr>
        <p:spPr/>
        <p:txBody>
          <a:bodyPr/>
          <a:lstStyle/>
          <a:p>
            <a:fld id="{FB10D8F7-A5D5-4BAB-AB33-090F75862F2D}" type="slidenum">
              <a:rPr kumimoji="1" lang="ja-JP" altLang="en-US" smtClean="0"/>
              <a:t>48</a:t>
            </a:fld>
            <a:endParaRPr kumimoji="1" lang="ja-JP" altLang="en-US"/>
          </a:p>
        </p:txBody>
      </p:sp>
    </p:spTree>
    <p:extLst>
      <p:ext uri="{BB962C8B-B14F-4D97-AF65-F5344CB8AC3E}">
        <p14:creationId xmlns:p14="http://schemas.microsoft.com/office/powerpoint/2010/main" val="1859337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4E74B-3849-CF77-44F1-AE7345E926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32362-3124-A8FB-E708-D1404CEBE12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089F71A-2A74-B4D8-EB42-A2612B557DE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F8CDB628-C4BA-BC7F-47D9-C3BE1E3145BB}"/>
              </a:ext>
            </a:extLst>
          </p:cNvPr>
          <p:cNvSpPr>
            <a:spLocks noGrp="1"/>
          </p:cNvSpPr>
          <p:nvPr>
            <p:ph type="sldNum" sz="quarter" idx="5"/>
          </p:nvPr>
        </p:nvSpPr>
        <p:spPr/>
        <p:txBody>
          <a:bodyPr/>
          <a:lstStyle/>
          <a:p>
            <a:fld id="{FB10D8F7-A5D5-4BAB-AB33-090F75862F2D}" type="slidenum">
              <a:rPr kumimoji="1" lang="ja-JP" altLang="en-US" smtClean="0"/>
              <a:t>49</a:t>
            </a:fld>
            <a:endParaRPr kumimoji="1" lang="ja-JP" altLang="en-US"/>
          </a:p>
        </p:txBody>
      </p:sp>
    </p:spTree>
    <p:extLst>
      <p:ext uri="{BB962C8B-B14F-4D97-AF65-F5344CB8AC3E}">
        <p14:creationId xmlns:p14="http://schemas.microsoft.com/office/powerpoint/2010/main" val="3185235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133DF-0DE3-16AF-2274-85D5271624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766569-B204-240A-029C-E9ACAED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9D60C8F-360B-3492-E69B-235A3B169817}"/>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14B55119-9BA5-4E80-2CA6-D759010C66D3}"/>
              </a:ext>
            </a:extLst>
          </p:cNvPr>
          <p:cNvSpPr>
            <a:spLocks noGrp="1"/>
          </p:cNvSpPr>
          <p:nvPr>
            <p:ph type="sldNum" sz="quarter" idx="5"/>
          </p:nvPr>
        </p:nvSpPr>
        <p:spPr/>
        <p:txBody>
          <a:bodyPr/>
          <a:lstStyle/>
          <a:p>
            <a:fld id="{FB10D8F7-A5D5-4BAB-AB33-090F75862F2D}" type="slidenum">
              <a:rPr kumimoji="1" lang="ja-JP" altLang="en-US" smtClean="0"/>
              <a:t>50</a:t>
            </a:fld>
            <a:endParaRPr kumimoji="1" lang="ja-JP" altLang="en-US"/>
          </a:p>
        </p:txBody>
      </p:sp>
    </p:spTree>
    <p:extLst>
      <p:ext uri="{BB962C8B-B14F-4D97-AF65-F5344CB8AC3E}">
        <p14:creationId xmlns:p14="http://schemas.microsoft.com/office/powerpoint/2010/main" val="797258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124C4-A37C-77BC-55A6-A5302CEA99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549AE1-0A37-217B-190B-96A70BF58B6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9E6CD4-E59E-CC12-8E03-6DDFB68B63D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F5DC8908-76FD-3803-738C-C8B12F87364D}"/>
              </a:ext>
            </a:extLst>
          </p:cNvPr>
          <p:cNvSpPr>
            <a:spLocks noGrp="1"/>
          </p:cNvSpPr>
          <p:nvPr>
            <p:ph type="sldNum" sz="quarter" idx="5"/>
          </p:nvPr>
        </p:nvSpPr>
        <p:spPr/>
        <p:txBody>
          <a:bodyPr/>
          <a:lstStyle/>
          <a:p>
            <a:fld id="{FB10D8F7-A5D5-4BAB-AB33-090F75862F2D}" type="slidenum">
              <a:rPr kumimoji="1" lang="ja-JP" altLang="en-US" smtClean="0"/>
              <a:t>51</a:t>
            </a:fld>
            <a:endParaRPr kumimoji="1" lang="ja-JP" altLang="en-US"/>
          </a:p>
        </p:txBody>
      </p:sp>
    </p:spTree>
    <p:extLst>
      <p:ext uri="{BB962C8B-B14F-4D97-AF65-F5344CB8AC3E}">
        <p14:creationId xmlns:p14="http://schemas.microsoft.com/office/powerpoint/2010/main" val="826204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In addition, Japan has developed individual evacuation plans for </a:t>
            </a:r>
            <a:r>
              <a:rPr kumimoji="1"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ersons requiring support</a:t>
            </a:r>
            <a:r>
              <a:rPr kumimoji="1" lang="ja-JP" altLang="en-US" sz="12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dirty="0"/>
              <a:t>as part of its public support efforts.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However, it would take about 11 years just to develop individual evacuation plans for all Persons requiring support</a:t>
            </a:r>
            <a:r>
              <a:rPr kumimoji="1" lang="ja-JP" altLang="en-US" dirty="0"/>
              <a:t>　</a:t>
            </a:r>
            <a:r>
              <a:rPr kumimoji="1" lang="en-US" altLang="ja-JP" dirty="0"/>
              <a:t>at the current pace, which raises issues in terms of budget and human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Therefore, I believe that evacuation of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kumimoji="1" lang="en-US" altLang="ja-JP" dirty="0"/>
              <a:t> through mutual assistance is important due to the limits of public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また，日本は公助の取り組みとして，</a:t>
            </a:r>
            <a:r>
              <a:rPr lang="ja-JP" altLang="en-US" dirty="0"/>
              <a:t>支援が必要な人に向けた個別避難計画を策定しています．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しかし，このままのペースですべての支援が必要な人の個別避難計画を策定しようとしただけでも約 </a:t>
            </a:r>
            <a:r>
              <a:rPr lang="en-US" altLang="ja-JP" dirty="0"/>
              <a:t>11 </a:t>
            </a:r>
            <a:r>
              <a:rPr lang="ja-JP" altLang="en-US" dirty="0"/>
              <a:t>年かかることになり，予算や人的リソースの面で問題が挙げられます．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従って，公助の取り組みには限界があるため，共助による支援が必要な人の避難が重要であると考えます．</a:t>
            </a:r>
            <a:endParaRPr lang="en-US" altLang="ja-JP" dirty="0"/>
          </a:p>
          <a:p>
            <a:endParaRPr lang="en-US" altLang="ja-JP" dirty="0"/>
          </a:p>
          <a:p>
            <a:r>
              <a:rPr lang="en-US" altLang="ja-JP" dirty="0"/>
              <a:t>(</a:t>
            </a:r>
            <a:r>
              <a:rPr lang="ja-JP" altLang="en-US" dirty="0"/>
              <a:t>調査：</a:t>
            </a:r>
            <a:r>
              <a:rPr lang="en-US" altLang="ja-JP" dirty="0"/>
              <a:t>2024/4/1</a:t>
            </a:r>
            <a:r>
              <a:rPr lang="ja-JP" altLang="en-US" dirty="0"/>
              <a:t>，内閣府</a:t>
            </a:r>
            <a:r>
              <a:rPr lang="en-US" altLang="ja-JP" dirty="0"/>
              <a:t>)</a:t>
            </a:r>
            <a:r>
              <a:rPr lang="ja-JP" altLang="en-US" dirty="0"/>
              <a:t> </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5</a:t>
            </a:fld>
            <a:endParaRPr kumimoji="1" lang="ja-JP" altLang="en-US"/>
          </a:p>
        </p:txBody>
      </p:sp>
    </p:spTree>
    <p:extLst>
      <p:ext uri="{BB962C8B-B14F-4D97-AF65-F5344CB8AC3E}">
        <p14:creationId xmlns:p14="http://schemas.microsoft.com/office/powerpoint/2010/main" val="2162780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5F8B1-1327-79CB-8E5E-A4177AC0B20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310C429-7719-796E-4BF1-5F07A041A2B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7F99455-9B7E-14F3-47DE-CB1BDC6469E2}"/>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DA6B19CA-4405-F934-48AA-FA1308EAFE49}"/>
              </a:ext>
            </a:extLst>
          </p:cNvPr>
          <p:cNvSpPr>
            <a:spLocks noGrp="1"/>
          </p:cNvSpPr>
          <p:nvPr>
            <p:ph type="sldNum" sz="quarter" idx="5"/>
          </p:nvPr>
        </p:nvSpPr>
        <p:spPr/>
        <p:txBody>
          <a:bodyPr/>
          <a:lstStyle/>
          <a:p>
            <a:fld id="{FB10D8F7-A5D5-4BAB-AB33-090F75862F2D}" type="slidenum">
              <a:rPr kumimoji="1" lang="ja-JP" altLang="en-US" smtClean="0"/>
              <a:t>52</a:t>
            </a:fld>
            <a:endParaRPr kumimoji="1" lang="ja-JP" altLang="en-US"/>
          </a:p>
        </p:txBody>
      </p:sp>
    </p:spTree>
    <p:extLst>
      <p:ext uri="{BB962C8B-B14F-4D97-AF65-F5344CB8AC3E}">
        <p14:creationId xmlns:p14="http://schemas.microsoft.com/office/powerpoint/2010/main" val="1310369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50602-E0D5-68AC-DB9B-77737F0936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240080-B5D6-8B53-EBB2-B764ABFF13D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8A1C6E-3ABE-6F25-72CE-850A8ED8219E}"/>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DE55BD28-46F3-3C67-2CCA-1499C3426A63}"/>
              </a:ext>
            </a:extLst>
          </p:cNvPr>
          <p:cNvSpPr>
            <a:spLocks noGrp="1"/>
          </p:cNvSpPr>
          <p:nvPr>
            <p:ph type="sldNum" sz="quarter" idx="5"/>
          </p:nvPr>
        </p:nvSpPr>
        <p:spPr/>
        <p:txBody>
          <a:bodyPr/>
          <a:lstStyle/>
          <a:p>
            <a:fld id="{FB10D8F7-A5D5-4BAB-AB33-090F75862F2D}" type="slidenum">
              <a:rPr kumimoji="1" lang="ja-JP" altLang="en-US" smtClean="0"/>
              <a:t>53</a:t>
            </a:fld>
            <a:endParaRPr kumimoji="1" lang="ja-JP" altLang="en-US"/>
          </a:p>
        </p:txBody>
      </p:sp>
    </p:spTree>
    <p:extLst>
      <p:ext uri="{BB962C8B-B14F-4D97-AF65-F5344CB8AC3E}">
        <p14:creationId xmlns:p14="http://schemas.microsoft.com/office/powerpoint/2010/main" val="4008261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92236-997B-A589-9F06-5223BA078EE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B77A095-6B85-7158-1E54-3B4887C64A9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CFB648-4002-F869-43DB-913C1074523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547C455-34A8-66AF-9307-220BDF6F2469}"/>
              </a:ext>
            </a:extLst>
          </p:cNvPr>
          <p:cNvSpPr>
            <a:spLocks noGrp="1"/>
          </p:cNvSpPr>
          <p:nvPr>
            <p:ph type="sldNum" sz="quarter" idx="5"/>
          </p:nvPr>
        </p:nvSpPr>
        <p:spPr/>
        <p:txBody>
          <a:bodyPr/>
          <a:lstStyle/>
          <a:p>
            <a:fld id="{FB10D8F7-A5D5-4BAB-AB33-090F75862F2D}" type="slidenum">
              <a:rPr kumimoji="1" lang="ja-JP" altLang="en-US" smtClean="0"/>
              <a:t>55</a:t>
            </a:fld>
            <a:endParaRPr kumimoji="1" lang="ja-JP" altLang="en-US"/>
          </a:p>
        </p:txBody>
      </p:sp>
    </p:spTree>
    <p:extLst>
      <p:ext uri="{BB962C8B-B14F-4D97-AF65-F5344CB8AC3E}">
        <p14:creationId xmlns:p14="http://schemas.microsoft.com/office/powerpoint/2010/main" val="896071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A5A4D-C36C-5DC6-314B-D882DE89E7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19F11F-7AD8-F33B-1A64-34BC54D0924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4C697D-02DF-30C8-ECD8-AA35E0181CC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FC5BB164-F575-344B-03EF-594C602CD2FF}"/>
              </a:ext>
            </a:extLst>
          </p:cNvPr>
          <p:cNvSpPr>
            <a:spLocks noGrp="1"/>
          </p:cNvSpPr>
          <p:nvPr>
            <p:ph type="sldNum" sz="quarter" idx="5"/>
          </p:nvPr>
        </p:nvSpPr>
        <p:spPr/>
        <p:txBody>
          <a:bodyPr/>
          <a:lstStyle/>
          <a:p>
            <a:fld id="{FB10D8F7-A5D5-4BAB-AB33-090F75862F2D}" type="slidenum">
              <a:rPr kumimoji="1" lang="ja-JP" altLang="en-US" smtClean="0"/>
              <a:t>56</a:t>
            </a:fld>
            <a:endParaRPr kumimoji="1" lang="ja-JP" altLang="en-US"/>
          </a:p>
        </p:txBody>
      </p:sp>
    </p:spTree>
    <p:extLst>
      <p:ext uri="{BB962C8B-B14F-4D97-AF65-F5344CB8AC3E}">
        <p14:creationId xmlns:p14="http://schemas.microsoft.com/office/powerpoint/2010/main" val="30517686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6F6FE-80A4-79D3-210A-29223AA9608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B18C79-F43C-37A9-7D96-05C3FBA6E4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1B8949B-0B26-9F5F-B71C-A5F118E56AE0}"/>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6DF40A32-ED97-C62D-9735-130ADC6C3C17}"/>
              </a:ext>
            </a:extLst>
          </p:cNvPr>
          <p:cNvSpPr>
            <a:spLocks noGrp="1"/>
          </p:cNvSpPr>
          <p:nvPr>
            <p:ph type="sldNum" sz="quarter" idx="5"/>
          </p:nvPr>
        </p:nvSpPr>
        <p:spPr/>
        <p:txBody>
          <a:bodyPr/>
          <a:lstStyle/>
          <a:p>
            <a:fld id="{FB10D8F7-A5D5-4BAB-AB33-090F75862F2D}" type="slidenum">
              <a:rPr kumimoji="1" lang="ja-JP" altLang="en-US" smtClean="0"/>
              <a:t>57</a:t>
            </a:fld>
            <a:endParaRPr kumimoji="1" lang="ja-JP" altLang="en-US"/>
          </a:p>
        </p:txBody>
      </p:sp>
    </p:spTree>
    <p:extLst>
      <p:ext uri="{BB962C8B-B14F-4D97-AF65-F5344CB8AC3E}">
        <p14:creationId xmlns:p14="http://schemas.microsoft.com/office/powerpoint/2010/main" val="21612776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BD2C2-87E2-1BC5-EB50-066F6361A1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E17F0D-BA57-DFD5-F3BC-2E310FECF2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0C8FE7-533F-193D-17F1-3A0F989268EA}"/>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D9791E19-32C9-383C-ADF2-C22EA1544839}"/>
              </a:ext>
            </a:extLst>
          </p:cNvPr>
          <p:cNvSpPr>
            <a:spLocks noGrp="1"/>
          </p:cNvSpPr>
          <p:nvPr>
            <p:ph type="sldNum" sz="quarter" idx="5"/>
          </p:nvPr>
        </p:nvSpPr>
        <p:spPr/>
        <p:txBody>
          <a:bodyPr/>
          <a:lstStyle/>
          <a:p>
            <a:fld id="{FB10D8F7-A5D5-4BAB-AB33-090F75862F2D}" type="slidenum">
              <a:rPr kumimoji="1" lang="ja-JP" altLang="en-US" smtClean="0"/>
              <a:t>58</a:t>
            </a:fld>
            <a:endParaRPr kumimoji="1" lang="ja-JP" altLang="en-US"/>
          </a:p>
        </p:txBody>
      </p:sp>
    </p:spTree>
    <p:extLst>
      <p:ext uri="{BB962C8B-B14F-4D97-AF65-F5344CB8AC3E}">
        <p14:creationId xmlns:p14="http://schemas.microsoft.com/office/powerpoint/2010/main" val="28138345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0C5B2-17CC-E94D-DD43-EEA723C09B5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A24188D-35D1-30BA-3177-3AAFFD4675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580A90D-D7E1-685B-2680-61F3CE4850D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5DB63D8B-9955-F454-AA62-594F2E1F05B2}"/>
              </a:ext>
            </a:extLst>
          </p:cNvPr>
          <p:cNvSpPr>
            <a:spLocks noGrp="1"/>
          </p:cNvSpPr>
          <p:nvPr>
            <p:ph type="sldNum" sz="quarter" idx="5"/>
          </p:nvPr>
        </p:nvSpPr>
        <p:spPr/>
        <p:txBody>
          <a:bodyPr/>
          <a:lstStyle/>
          <a:p>
            <a:fld id="{FB10D8F7-A5D5-4BAB-AB33-090F75862F2D}" type="slidenum">
              <a:rPr kumimoji="1" lang="ja-JP" altLang="en-US" smtClean="0"/>
              <a:t>59</a:t>
            </a:fld>
            <a:endParaRPr kumimoji="1" lang="ja-JP" altLang="en-US"/>
          </a:p>
        </p:txBody>
      </p:sp>
    </p:spTree>
    <p:extLst>
      <p:ext uri="{BB962C8B-B14F-4D97-AF65-F5344CB8AC3E}">
        <p14:creationId xmlns:p14="http://schemas.microsoft.com/office/powerpoint/2010/main" val="17373409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9DCC8-3936-0CB0-F059-A28A742FB87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F1DEE7C-C676-723C-B377-8A43B5033C6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0CC13F5-63FB-8C83-4425-E9BE5227AC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In the previous research, as shown in the figure on the left, the goal was to effectively link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lang="en-US" altLang="ja-JP" dirty="0"/>
              <a:t>” with “(potentially) supporters” thereby achieving more evacuation of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lang="en-US" altLang="ja-JP" dirty="0"/>
              <a:t>” without dependence on generational characteristics.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To this end, they have organized the requirements for information to be presented to the supporter as shown in the table on the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先行研究では，左の図のように，「支援が必要な人」と「（潜在的に）支援が可能な人」を効果的に結びつけることで，属人性によらず「支援が必要な人」の避難をより多く実現させることを目指していた．</a:t>
            </a:r>
            <a:endParaRPr lang="en-US" altLang="ja-JP" dirty="0"/>
          </a:p>
          <a:p>
            <a:endParaRPr lang="en-US" altLang="ja-JP" dirty="0"/>
          </a:p>
          <a:p>
            <a:r>
              <a:rPr lang="ja-JP" altLang="en-US" dirty="0"/>
              <a:t>そのために，右の表のように，支援者に提示すべき情報について要件を整理しています．</a:t>
            </a:r>
            <a:endParaRPr lang="en-US" altLang="ja-JP" dirty="0"/>
          </a:p>
          <a:p>
            <a:endParaRPr lang="en-US" altLang="ja-JP" dirty="0"/>
          </a:p>
          <a:p>
            <a:r>
              <a:rPr lang="en-US" altLang="ja-JP" dirty="0"/>
              <a:t>(</a:t>
            </a:r>
            <a:r>
              <a:rPr lang="ja-JP" altLang="en-US" dirty="0"/>
              <a:t>後ほど提案方式で説明しますが，本研究はこの表を用いて支援者に対する画面の理想を作成しました．</a:t>
            </a:r>
            <a:r>
              <a:rPr lang="en-US" altLang="ja-JP" dirty="0"/>
              <a:t>)</a:t>
            </a:r>
          </a:p>
          <a:p>
            <a:endParaRPr lang="en-US" altLang="ja-JP" dirty="0"/>
          </a:p>
          <a:p>
            <a:endParaRPr lang="en-US" altLang="ja-JP" dirty="0"/>
          </a:p>
          <a:p>
            <a:r>
              <a:rPr lang="ja-JP" altLang="en-US" dirty="0"/>
              <a:t>左の図を英語にしよう！</a:t>
            </a:r>
            <a:endParaRPr lang="en-US" altLang="ja-JP" dirty="0"/>
          </a:p>
          <a:p>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D19CA86A-E232-3E08-6A8F-4F02216DAB21}"/>
              </a:ext>
            </a:extLst>
          </p:cNvPr>
          <p:cNvSpPr>
            <a:spLocks noGrp="1"/>
          </p:cNvSpPr>
          <p:nvPr>
            <p:ph type="sldNum" sz="quarter" idx="5"/>
          </p:nvPr>
        </p:nvSpPr>
        <p:spPr/>
        <p:txBody>
          <a:bodyPr/>
          <a:lstStyle/>
          <a:p>
            <a:fld id="{FB10D8F7-A5D5-4BAB-AB33-090F75862F2D}" type="slidenum">
              <a:rPr kumimoji="1" lang="ja-JP" altLang="en-US" smtClean="0"/>
              <a:t>60</a:t>
            </a:fld>
            <a:endParaRPr kumimoji="1" lang="ja-JP" altLang="en-US"/>
          </a:p>
        </p:txBody>
      </p:sp>
    </p:spTree>
    <p:extLst>
      <p:ext uri="{BB962C8B-B14F-4D97-AF65-F5344CB8AC3E}">
        <p14:creationId xmlns:p14="http://schemas.microsoft.com/office/powerpoint/2010/main" val="389099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1A77D-22C9-021A-5963-7F264171A2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A737A8D-BA64-51BA-0C06-6767AE8108B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41F2424-32D6-A5EB-FE79-CDA94BEFDA2B}"/>
              </a:ext>
            </a:extLst>
          </p:cNvPr>
          <p:cNvSpPr>
            <a:spLocks noGrp="1"/>
          </p:cNvSpPr>
          <p:nvPr>
            <p:ph type="body" idx="1"/>
          </p:nvPr>
        </p:nvSpPr>
        <p:spPr/>
        <p:txBody>
          <a:bodyPr/>
          <a:lstStyle/>
          <a:p>
            <a:r>
              <a:rPr lang="en-US" altLang="ja-JP" b="0" i="0" dirty="0">
                <a:solidFill>
                  <a:srgbClr val="D1D2D3"/>
                </a:solidFill>
                <a:effectLst/>
                <a:latin typeface="NotoSansJP"/>
              </a:rPr>
              <a:t>Although there has been much attention paid to mutual assistance evacuation, a survey by the Cabinet Office shows that neighborhood relations in Japan are becoming weaker year by year.</a:t>
            </a:r>
          </a:p>
          <a:p>
            <a:endParaRPr lang="en-US" altLang="ja-JP" b="0" i="0" dirty="0">
              <a:solidFill>
                <a:srgbClr val="D1D2D3"/>
              </a:solidFill>
              <a:effectLst/>
              <a:latin typeface="NotoSansJ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2D3"/>
                </a:solidFill>
                <a:effectLst/>
                <a:latin typeface="NotoSansJP"/>
              </a:rPr>
              <a:t>共助による避難の注目がされていますが，内閣府の調査によると，日本における近隣関係は年々希薄になっていることが分かります．</a:t>
            </a:r>
            <a:endParaRPr lang="en-US" altLang="ja-JP" b="0" i="0" dirty="0">
              <a:solidFill>
                <a:srgbClr val="D1D2D3"/>
              </a:solidFill>
              <a:effectLst/>
              <a:latin typeface="NotoSansJP"/>
            </a:endParaRPr>
          </a:p>
          <a:p>
            <a:endParaRPr kumimoji="1" lang="en-US" altLang="ja-JP" b="0" i="0" dirty="0">
              <a:solidFill>
                <a:srgbClr val="D1D2D3"/>
              </a:solidFill>
              <a:effectLst/>
              <a:latin typeface="NotoSansJP"/>
            </a:endParaRPr>
          </a:p>
          <a:p>
            <a:r>
              <a:rPr lang="ja-JP" altLang="en-US" dirty="0"/>
              <a:t>消防庁国民保護・防災部 防災課：災害対応能力の維持向上と地域コミュニティのあり方に関する検討会 </a:t>
            </a:r>
            <a:r>
              <a:rPr lang="en-US" altLang="ja-JP" dirty="0"/>
              <a:t>(2009/3).</a:t>
            </a:r>
          </a:p>
          <a:p>
            <a:r>
              <a:rPr kumimoji="1" lang="en-US" altLang="ja-JP" b="0" i="0" dirty="0">
                <a:solidFill>
                  <a:srgbClr val="D1D2D3"/>
                </a:solidFill>
                <a:effectLst/>
                <a:latin typeface="NotoSansJP"/>
              </a:rPr>
              <a:t>https://www.fdma.go.jp/pressrelease/houdou/items/h21/2105/210508-1houdou/02_houkokusyo.pdf</a:t>
            </a:r>
          </a:p>
          <a:p>
            <a:endParaRPr kumimoji="1" lang="en-US" altLang="ja-JP" b="0" i="0" dirty="0">
              <a:solidFill>
                <a:srgbClr val="D1D2D3"/>
              </a:solidFill>
              <a:effectLst/>
              <a:latin typeface="NotoSansJP"/>
            </a:endParaRPr>
          </a:p>
          <a:p>
            <a:r>
              <a:rPr kumimoji="1" lang="ja-JP" altLang="en-US" b="0" i="0" dirty="0">
                <a:solidFill>
                  <a:srgbClr val="D1D2D3"/>
                </a:solidFill>
                <a:effectLst/>
                <a:latin typeface="NotoSansJP"/>
              </a:rPr>
              <a:t>内閣府：社会意識に関する世論調査</a:t>
            </a:r>
            <a:r>
              <a:rPr kumimoji="1" lang="en-US" altLang="ja-JP" b="0" i="0" dirty="0">
                <a:solidFill>
                  <a:srgbClr val="D1D2D3"/>
                </a:solidFill>
                <a:effectLst/>
                <a:latin typeface="NotoSansJP"/>
              </a:rPr>
              <a:t>(2023/11).pp.21</a:t>
            </a:r>
          </a:p>
          <a:p>
            <a:r>
              <a:rPr kumimoji="1" lang="ja-JP" altLang="en-US" b="0" i="0" dirty="0">
                <a:solidFill>
                  <a:srgbClr val="D1D2D3"/>
                </a:solidFill>
                <a:effectLst/>
                <a:latin typeface="NotoSansJP"/>
              </a:rPr>
              <a:t>内閣府：「社会意識に関する世論調査」の概要</a:t>
            </a:r>
            <a:endParaRPr kumimoji="1" lang="en-US" altLang="ja-JP" b="0" i="0" dirty="0">
              <a:solidFill>
                <a:srgbClr val="D1D2D3"/>
              </a:solidFill>
              <a:effectLst/>
              <a:latin typeface="NotoSansJP"/>
            </a:endParaRPr>
          </a:p>
          <a:p>
            <a:r>
              <a:rPr kumimoji="1" lang="en-US" altLang="ja-JP" b="0" i="0" dirty="0">
                <a:solidFill>
                  <a:srgbClr val="333333"/>
                </a:solidFill>
                <a:effectLst/>
                <a:latin typeface="Arial" panose="020B0604020202020204" pitchFamily="34" charset="0"/>
              </a:rPr>
              <a:t>https://survey.gov-online.go.jp/r05/r05-shakai/gairyaku.pdf</a:t>
            </a:r>
            <a:endParaRPr lang="en-US" altLang="ja-JP" dirty="0"/>
          </a:p>
          <a:p>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A2587B34-2AF8-F160-CA4B-999A094A73F6}"/>
              </a:ext>
            </a:extLst>
          </p:cNvPr>
          <p:cNvSpPr>
            <a:spLocks noGrp="1"/>
          </p:cNvSpPr>
          <p:nvPr>
            <p:ph type="sldNum" sz="quarter" idx="5"/>
          </p:nvPr>
        </p:nvSpPr>
        <p:spPr/>
        <p:txBody>
          <a:bodyPr/>
          <a:lstStyle/>
          <a:p>
            <a:fld id="{FB10D8F7-A5D5-4BAB-AB33-090F75862F2D}" type="slidenum">
              <a:rPr kumimoji="1" lang="ja-JP" altLang="en-US" smtClean="0"/>
              <a:t>6</a:t>
            </a:fld>
            <a:endParaRPr kumimoji="1" lang="ja-JP" altLang="en-US"/>
          </a:p>
        </p:txBody>
      </p:sp>
    </p:spTree>
    <p:extLst>
      <p:ext uri="{BB962C8B-B14F-4D97-AF65-F5344CB8AC3E}">
        <p14:creationId xmlns:p14="http://schemas.microsoft.com/office/powerpoint/2010/main" val="2743863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2D3"/>
                </a:solidFill>
                <a:effectLst/>
                <a:latin typeface="NotoSansJP"/>
              </a:rPr>
              <a:t>Therefore, since there are limits to mutual assistance based only on acquaintances(</a:t>
            </a:r>
            <a:r>
              <a:rPr lang="ja-JP" altLang="en-US" b="0" i="0" dirty="0">
                <a:solidFill>
                  <a:srgbClr val="D1D2D3"/>
                </a:solidFill>
                <a:effectLst/>
                <a:latin typeface="NotoSansJP"/>
              </a:rPr>
              <a:t>アクインタンセス</a:t>
            </a:r>
            <a:r>
              <a:rPr lang="en-US" altLang="ja-JP" b="0" i="0" dirty="0">
                <a:solidFill>
                  <a:srgbClr val="D1D2D3"/>
                </a:solidFill>
                <a:effectLst/>
                <a:latin typeface="NotoSansJP"/>
              </a:rPr>
              <a:t>) and local communities, I consider the following two approaches can be used to activate mutual assistance disaster prevention activities.</a:t>
            </a:r>
          </a:p>
          <a:p>
            <a:r>
              <a:rPr lang="en-US" altLang="ja-JP" b="0" i="0" dirty="0">
                <a:solidFill>
                  <a:srgbClr val="D1D2D3"/>
                </a:solidFill>
                <a:effectLst/>
                <a:latin typeface="NotoSansJP"/>
              </a:rPr>
              <a:t>In one, local events are considered to be held.</a:t>
            </a:r>
          </a:p>
          <a:p>
            <a:r>
              <a:rPr lang="en-US" altLang="ja-JP" b="0" i="0" dirty="0">
                <a:solidFill>
                  <a:srgbClr val="D1D2D3"/>
                </a:solidFill>
                <a:effectLst/>
                <a:latin typeface="NotoSansJP"/>
              </a:rPr>
              <a:t>In two, I believe that matching people and factors such as people’s emotions need to be taken into account to help.</a:t>
            </a:r>
          </a:p>
          <a:p>
            <a:r>
              <a:rPr lang="en-US" altLang="ja-JP" b="0" i="0" dirty="0">
                <a:solidFill>
                  <a:srgbClr val="D1D2D3"/>
                </a:solidFill>
                <a:effectLst/>
                <a:latin typeface="NotoSansJP"/>
              </a:rPr>
              <a:t>I chose the latter because I believe that the latter is more effective if it is conducted as a research project.</a:t>
            </a:r>
          </a:p>
          <a:p>
            <a:endParaRPr lang="en-US" altLang="ja-JP" b="0" i="0" dirty="0">
              <a:solidFill>
                <a:srgbClr val="D1D2D3"/>
              </a:solidFill>
              <a:effectLst/>
              <a:latin typeface="NotoSansJP"/>
            </a:endParaRPr>
          </a:p>
          <a:p>
            <a:r>
              <a:rPr lang="ja-JP" altLang="en-US" b="0" i="0" dirty="0">
                <a:solidFill>
                  <a:srgbClr val="D1D2D3"/>
                </a:solidFill>
                <a:effectLst/>
                <a:latin typeface="NotoSansJP"/>
              </a:rPr>
              <a:t>従って，顔見知りや地域のコミュニティのみでの共助には限界があるため，共助による防災活動を活性化するアプローチとしては，以下の</a:t>
            </a:r>
            <a:r>
              <a:rPr lang="en-US" altLang="ja-JP" b="0" i="0" dirty="0">
                <a:solidFill>
                  <a:srgbClr val="D1D2D3"/>
                </a:solidFill>
                <a:effectLst/>
                <a:latin typeface="NotoSansJP"/>
              </a:rPr>
              <a:t>2</a:t>
            </a:r>
            <a:r>
              <a:rPr lang="ja-JP" altLang="en-US" b="0" i="0" dirty="0">
                <a:solidFill>
                  <a:srgbClr val="D1D2D3"/>
                </a:solidFill>
                <a:effectLst/>
                <a:latin typeface="NotoSansJP"/>
              </a:rPr>
              <a:t>つがあると考える．</a:t>
            </a:r>
            <a:endParaRPr lang="en-US" altLang="ja-JP" b="0" i="0" dirty="0">
              <a:solidFill>
                <a:srgbClr val="D1D2D3"/>
              </a:solidFill>
              <a:effectLst/>
              <a:latin typeface="NotoSansJP"/>
            </a:endParaRPr>
          </a:p>
          <a:p>
            <a:pPr marL="0" indent="0">
              <a:buNone/>
            </a:pPr>
            <a:r>
              <a:rPr lang="en-US" altLang="ja-JP" dirty="0"/>
              <a:t>1.</a:t>
            </a:r>
            <a:r>
              <a:rPr lang="ja-JP" altLang="en-US" dirty="0"/>
              <a:t>においては，地域のイベント開催が考えられる．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2D3"/>
                </a:solidFill>
                <a:effectLst/>
                <a:latin typeface="NotoSansJP"/>
              </a:rPr>
              <a:t>（</a:t>
            </a:r>
            <a:r>
              <a:rPr lang="en-US" altLang="ja-JP" b="0" i="0" dirty="0">
                <a:solidFill>
                  <a:srgbClr val="D1D2D3"/>
                </a:solidFill>
                <a:effectLst/>
                <a:latin typeface="NotoSansJP"/>
              </a:rPr>
              <a:t>By holding local events on a regular basis, the company can interact with the local residents and become acquainted with them.</a:t>
            </a:r>
            <a:r>
              <a:rPr lang="ja-JP" altLang="en-US" b="0" i="0" dirty="0">
                <a:solidFill>
                  <a:srgbClr val="D1D2D3"/>
                </a:solidFill>
                <a:effectLst/>
                <a:latin typeface="NotoSansJP"/>
              </a:rPr>
              <a:t>）</a:t>
            </a:r>
            <a:endParaRPr lang="en-US" altLang="ja-JP" dirty="0"/>
          </a:p>
          <a:p>
            <a:pPr marL="0" indent="0">
              <a:buNone/>
            </a:pPr>
            <a:r>
              <a:rPr lang="ja-JP" altLang="en-US" dirty="0"/>
              <a:t>（定期的に地域のイベントを開催することによって近隣住民と交流でき，顔見知りになることができる．）</a:t>
            </a:r>
            <a:endParaRPr lang="en-US" altLang="ja-JP" dirty="0"/>
          </a:p>
          <a:p>
            <a:pPr marL="0" indent="0">
              <a:buNone/>
            </a:pPr>
            <a:r>
              <a:rPr lang="ja-JP" altLang="en-US" dirty="0"/>
              <a:t>また，</a:t>
            </a:r>
            <a:r>
              <a:rPr lang="en-US" altLang="ja-JP" dirty="0"/>
              <a:t>2.</a:t>
            </a:r>
            <a:r>
              <a:rPr lang="ja-JP" altLang="en-US" dirty="0"/>
              <a:t>においては，人々のマッチング，および人々の感情などの要素を考慮して，手助けとなるものが必要であると考える．</a:t>
            </a:r>
            <a:endParaRPr lang="en-US" altLang="ja-JP" dirty="0"/>
          </a:p>
          <a:p>
            <a:pPr marL="0" indent="0">
              <a:buNone/>
            </a:pPr>
            <a:r>
              <a:rPr lang="ja-JP" altLang="en-US" dirty="0"/>
              <a:t>私は研究として取り組むのであれば後者が効果的であると考え，後者を選択した．</a:t>
            </a:r>
            <a:endParaRPr lang="en-US" altLang="ja-JP" dirty="0"/>
          </a:p>
          <a:p>
            <a:endParaRPr kumimoji="1" lang="en-US" altLang="ja-JP" b="0" i="0" dirty="0">
              <a:solidFill>
                <a:srgbClr val="D1D2D3"/>
              </a:solidFill>
              <a:effectLst/>
              <a:latin typeface="NotoSansJP"/>
            </a:endParaRPr>
          </a:p>
          <a:p>
            <a:endParaRPr kumimoji="1" lang="en-US" altLang="ja-JP" b="0" i="0" dirty="0">
              <a:solidFill>
                <a:srgbClr val="D1D2D3"/>
              </a:solidFill>
              <a:effectLst/>
              <a:latin typeface="NotoSansJP"/>
            </a:endParaRPr>
          </a:p>
          <a:p>
            <a:r>
              <a:rPr lang="ja-JP" altLang="en-US" dirty="0"/>
              <a:t>消防庁国民保護・防災部 防災課：災害対応能力の維持向上と地域コミュニティのあり方に関する検討会 </a:t>
            </a:r>
            <a:r>
              <a:rPr lang="en-US" altLang="ja-JP" dirty="0"/>
              <a:t>(2009/3).</a:t>
            </a:r>
          </a:p>
          <a:p>
            <a:r>
              <a:rPr kumimoji="1" lang="en-US" altLang="ja-JP" b="0" i="0" dirty="0">
                <a:solidFill>
                  <a:srgbClr val="D1D2D3"/>
                </a:solidFill>
                <a:effectLst/>
                <a:latin typeface="NotoSansJP"/>
              </a:rPr>
              <a:t>https://www.fdma.go.jp/pressrelease/houdou/items/h21/2105/210508-1houdou/02_houkokusyo.pdf</a:t>
            </a:r>
          </a:p>
          <a:p>
            <a:endParaRPr kumimoji="1" lang="en-US" altLang="ja-JP" b="0" i="0" dirty="0">
              <a:solidFill>
                <a:srgbClr val="D1D2D3"/>
              </a:solidFill>
              <a:effectLst/>
              <a:latin typeface="NotoSansJP"/>
            </a:endParaRPr>
          </a:p>
          <a:p>
            <a:r>
              <a:rPr kumimoji="1" lang="ja-JP" altLang="en-US" b="0" i="0" dirty="0">
                <a:solidFill>
                  <a:srgbClr val="D1D2D3"/>
                </a:solidFill>
                <a:effectLst/>
                <a:latin typeface="NotoSansJP"/>
              </a:rPr>
              <a:t>内閣府：社会意識に関する世論調査</a:t>
            </a:r>
            <a:r>
              <a:rPr kumimoji="1" lang="en-US" altLang="ja-JP" b="0" i="0" dirty="0">
                <a:solidFill>
                  <a:srgbClr val="D1D2D3"/>
                </a:solidFill>
                <a:effectLst/>
                <a:latin typeface="NotoSansJP"/>
              </a:rPr>
              <a:t>(2023/11).pp.21</a:t>
            </a:r>
          </a:p>
          <a:p>
            <a:r>
              <a:rPr kumimoji="1" lang="ja-JP" altLang="en-US" b="0" i="0" dirty="0">
                <a:solidFill>
                  <a:srgbClr val="D1D2D3"/>
                </a:solidFill>
                <a:effectLst/>
                <a:latin typeface="NotoSansJP"/>
              </a:rPr>
              <a:t>内閣府：「社会意識に関する世論調査」の概要</a:t>
            </a:r>
            <a:endParaRPr kumimoji="1" lang="en-US" altLang="ja-JP" b="0" i="0" dirty="0">
              <a:solidFill>
                <a:srgbClr val="D1D2D3"/>
              </a:solidFill>
              <a:effectLst/>
              <a:latin typeface="NotoSansJP"/>
            </a:endParaRPr>
          </a:p>
          <a:p>
            <a:r>
              <a:rPr kumimoji="1" lang="en-US" altLang="ja-JP" b="0" i="0" dirty="0">
                <a:solidFill>
                  <a:srgbClr val="333333"/>
                </a:solidFill>
                <a:effectLst/>
                <a:latin typeface="Arial" panose="020B0604020202020204" pitchFamily="34" charset="0"/>
              </a:rPr>
              <a:t>https://survey.gov-online.go.jp/r05/r05-shakai/gairyaku.pdf</a:t>
            </a:r>
            <a:endParaRPr lang="en-US" altLang="ja-JP" dirty="0"/>
          </a:p>
          <a:p>
            <a:endParaRPr lang="en-US" altLang="ja-JP" dirty="0"/>
          </a:p>
          <a:p>
            <a:endParaRPr lang="en-US" altLang="ja-JP" dirty="0"/>
          </a:p>
          <a:p>
            <a:endParaRPr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7</a:t>
            </a:fld>
            <a:endParaRPr kumimoji="1" lang="ja-JP" altLang="en-US"/>
          </a:p>
        </p:txBody>
      </p:sp>
    </p:spTree>
    <p:extLst>
      <p:ext uri="{BB962C8B-B14F-4D97-AF65-F5344CB8AC3E}">
        <p14:creationId xmlns:p14="http://schemas.microsoft.com/office/powerpoint/2010/main" val="405719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2D3"/>
                </a:solidFill>
                <a:effectLst/>
                <a:latin typeface="NotoSansJP"/>
              </a:rPr>
              <a:t>In order to realize mutual assistance evacuation even without a local community, we thought it necessary to find out what factors would make supporters who are willing to volunteer “want to help”.</a:t>
            </a:r>
          </a:p>
          <a:p>
            <a:endParaRPr lang="en-US" altLang="ja-JP" b="0" i="0" dirty="0">
              <a:solidFill>
                <a:srgbClr val="D1D2D3"/>
              </a:solidFill>
              <a:effectLst/>
              <a:latin typeface="NotoSansJP"/>
            </a:endParaRPr>
          </a:p>
          <a:p>
            <a:r>
              <a:rPr lang="en-US" altLang="ja-JP" b="0" i="0" dirty="0">
                <a:solidFill>
                  <a:srgbClr val="D1D2D3"/>
                </a:solidFill>
                <a:effectLst/>
                <a:latin typeface="NotoSansJP"/>
              </a:rPr>
              <a:t>From this table, I believe that in order to realize mutual assistance evacuation even without a local community, it is important to present information to enables supporters so that they can make decisions such as “Let's participate in support.</a:t>
            </a:r>
          </a:p>
          <a:p>
            <a:endParaRPr lang="en-US" altLang="ja-JP" b="0" i="0" dirty="0">
              <a:solidFill>
                <a:srgbClr val="D1D2D3"/>
              </a:solidFill>
              <a:effectLst/>
              <a:latin typeface="NotoSansJP"/>
            </a:endParaRPr>
          </a:p>
          <a:p>
            <a:r>
              <a:rPr lang="ja-JP" altLang="en-US" b="0" i="0" dirty="0">
                <a:solidFill>
                  <a:srgbClr val="D1D2D3"/>
                </a:solidFill>
                <a:effectLst/>
                <a:latin typeface="NotoSansJP"/>
              </a:rPr>
              <a:t>では，地域のコミュニティがなくとも共助による避難を実現するために，ボランティア意欲のある支援者が「支援をしたい」と思える要因は何なのか探る必要があると考えました．</a:t>
            </a:r>
            <a:endParaRPr lang="en-US" altLang="ja-JP" b="0" i="0" dirty="0">
              <a:solidFill>
                <a:srgbClr val="D1D2D3"/>
              </a:solidFill>
              <a:effectLst/>
              <a:latin typeface="NotoSansJP"/>
            </a:endParaRPr>
          </a:p>
          <a:p>
            <a:r>
              <a:rPr lang="ja-JP" altLang="en-US" b="0" i="0" dirty="0">
                <a:solidFill>
                  <a:srgbClr val="D1D2D3"/>
                </a:solidFill>
                <a:effectLst/>
                <a:latin typeface="NotoSansJP"/>
              </a:rPr>
              <a:t>こちらの表より，地域のコミュニティがなくとも共助による避難を実現するためには，ボランティアの意欲のある支援者に「支援に参加してみよう」といった意思決定ができるような情報提示を行うことが重要だと考えます．</a:t>
            </a:r>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北海道大学：</a:t>
            </a:r>
            <a:r>
              <a:rPr lang="ja-JP" altLang="en-US" dirty="0"/>
              <a:t>首都圏住民のボランティアツーリズムの参加と意識にかんする調査（</a:t>
            </a:r>
            <a:r>
              <a:rPr lang="en-US" altLang="ja-JP" dirty="0"/>
              <a:t>2012</a:t>
            </a:r>
            <a:r>
              <a:rPr lang="ja-JP" altLang="en-US" dirty="0"/>
              <a:t>年）</a:t>
            </a:r>
            <a:endParaRPr lang="en-US" altLang="ja-JP" b="0" i="0" dirty="0">
              <a:solidFill>
                <a:srgbClr val="D1D2D3"/>
              </a:solidFill>
              <a:effectLst/>
              <a:latin typeface="NotoSansJP"/>
            </a:endParaRPr>
          </a:p>
          <a:p>
            <a:r>
              <a:rPr lang="en-US" altLang="ja-JP" b="0" i="0" dirty="0">
                <a:solidFill>
                  <a:srgbClr val="D1D2D3"/>
                </a:solidFill>
                <a:effectLst/>
                <a:latin typeface="NotoSansJP"/>
              </a:rPr>
              <a:t>https://eprints.lib.hokudai.ac.jp/dspace/bitstream/2115/50528/1/ATS008_001.pdf</a:t>
            </a:r>
          </a:p>
          <a:p>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（では，どのようにして，</a:t>
            </a:r>
            <a:r>
              <a:rPr lang="ja-JP" altLang="en-US" sz="1200" dirty="0">
                <a:latin typeface="UD デジタル 教科書体 N-B" panose="02020700000000000000" pitchFamily="17" charset="-128"/>
                <a:ea typeface="UD デジタル 教科書体 N-B" panose="02020700000000000000" pitchFamily="17" charset="-128"/>
              </a:rPr>
              <a:t>地域のコミュニティがなく（全く面識のない人たち）とも助け合えるような取り組みを考えるのかということですが，）</a:t>
            </a:r>
            <a:endParaRPr lang="en-US" altLang="ja-JP" b="0" i="0" dirty="0">
              <a:solidFill>
                <a:srgbClr val="D1D2D3"/>
              </a:solidFill>
              <a:effectLst/>
              <a:latin typeface="NotoSansJP"/>
            </a:endParaRPr>
          </a:p>
          <a:p>
            <a:r>
              <a:rPr lang="ja-JP" altLang="en-US" b="0" i="0" dirty="0">
                <a:solidFill>
                  <a:srgbClr val="D1D2D3"/>
                </a:solidFill>
                <a:effectLst/>
                <a:latin typeface="NotoSansJP"/>
              </a:rPr>
              <a:t>（もし，通勤先や通学先で災害が起きた場合，地域のコミュニティがなくとも共助による避難を実現するためには，ボランティアの意欲のある人に「支援に参加しよう」と思わせる必要があると考えます．）</a:t>
            </a:r>
            <a:endParaRPr lang="en-US" altLang="ja-JP" b="0" i="0" dirty="0">
              <a:solidFill>
                <a:srgbClr val="D1D2D3"/>
              </a:solidFill>
              <a:effectLst/>
              <a:latin typeface="NotoSansJP"/>
            </a:endParaRPr>
          </a:p>
          <a:p>
            <a:r>
              <a:rPr lang="ja-JP" altLang="en-US" b="0" i="0" dirty="0">
                <a:solidFill>
                  <a:srgbClr val="D1D2D3"/>
                </a:solidFill>
                <a:effectLst/>
                <a:latin typeface="NotoSansJP"/>
              </a:rPr>
              <a:t>こちらの表は，北海道大学による「首都圏住民のボランティアツーリズムの参加と意識に関する調査」の結果なのですが，</a:t>
            </a:r>
            <a:endParaRPr lang="en-US" altLang="ja-JP" b="0" i="0" dirty="0">
              <a:solidFill>
                <a:srgbClr val="D1D2D3"/>
              </a:solidFill>
              <a:effectLst/>
              <a:latin typeface="NotoSansJP"/>
            </a:endParaRPr>
          </a:p>
          <a:p>
            <a:r>
              <a:rPr lang="ja-JP" altLang="en-US" b="0" i="0" dirty="0">
                <a:solidFill>
                  <a:srgbClr val="D1D2D3"/>
                </a:solidFill>
                <a:effectLst/>
                <a:latin typeface="NotoSansJP"/>
              </a:rPr>
              <a:t>ボランティアの意欲はあるが，日常生活圏外でのボランティア経験のない人たちは，「条件が合えば参加したい」という回答が</a:t>
            </a:r>
            <a:r>
              <a:rPr lang="en-US" altLang="ja-JP" b="0" i="0" dirty="0">
                <a:solidFill>
                  <a:srgbClr val="D1D2D3"/>
                </a:solidFill>
                <a:effectLst/>
                <a:latin typeface="NotoSansJP"/>
              </a:rPr>
              <a:t>60%</a:t>
            </a:r>
            <a:r>
              <a:rPr lang="ja-JP" altLang="en-US" b="0" i="0" dirty="0">
                <a:solidFill>
                  <a:srgbClr val="D1D2D3"/>
                </a:solidFill>
                <a:effectLst/>
                <a:latin typeface="NotoSansJP"/>
              </a:rPr>
              <a:t>以上を占めており，その条件として，活動内容や運営団体に関する情報が提示されていること，ということが分かっています．</a:t>
            </a:r>
            <a:endParaRPr lang="en-US" altLang="ja-JP" b="0" i="0" dirty="0">
              <a:solidFill>
                <a:srgbClr val="D1D2D3"/>
              </a:solidFill>
              <a:effectLst/>
              <a:latin typeface="NotoSansJP"/>
            </a:endParaRPr>
          </a:p>
          <a:p>
            <a:r>
              <a:rPr lang="ja-JP" altLang="en-US" b="0" i="0" dirty="0">
                <a:solidFill>
                  <a:srgbClr val="D1D2D3"/>
                </a:solidFill>
                <a:effectLst/>
                <a:latin typeface="NotoSansJP"/>
              </a:rPr>
              <a:t>つまり，地域のコミュニティがなくとも共助による避難を実現するためには，ボランティアの意欲のある支援者に「支援に参加してみよう」といった意思決定ができるような情報提示を行うことが重要だと考えます．</a:t>
            </a:r>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（情報がうまく伝わっていないので、共助してくれる（支援する）人になってくれる人が増えないことを言う．共助しようと思ってもらえる情報を提供しないといけないことを言う．）</a:t>
            </a:r>
            <a:endParaRPr lang="en-US" altLang="ja-JP" b="0" i="0" dirty="0">
              <a:solidFill>
                <a:srgbClr val="D1D2D3"/>
              </a:solidFill>
              <a:effectLst/>
              <a:latin typeface="NotoSansJP"/>
            </a:endParaRP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8</a:t>
            </a:fld>
            <a:endParaRPr kumimoji="1" lang="ja-JP" altLang="en-US"/>
          </a:p>
        </p:txBody>
      </p:sp>
    </p:spTree>
    <p:extLst>
      <p:ext uri="{BB962C8B-B14F-4D97-AF65-F5344CB8AC3E}">
        <p14:creationId xmlns:p14="http://schemas.microsoft.com/office/powerpoint/2010/main" val="72907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E617A-C1BA-3091-04F3-209A45F7D56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64C4578-2A28-F0E6-9AB2-C90626A1579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669F01D-AB9F-5047-C142-2B0CEEA894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In the previous research, as shown in the figure on the left, the goal was to effectively link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lang="en-US" altLang="ja-JP" dirty="0"/>
              <a:t>” with “(potentially) supporters” thereby achieving more evacuation of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lang="en-US" altLang="ja-JP" dirty="0"/>
              <a:t>” without dependence on generational characteristics.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To this end, they have organized the requirements for information to be presented to the supporter as shown in the table on the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先行研究では，左の図のように，「支援が必要な人」と「（潜在的に）支援が可能な人」を効果的に結びつけることで，属人性によらず「支援が必要な人」の避難をより多く実現させることを目指していた．</a:t>
            </a:r>
            <a:endParaRPr lang="en-US" altLang="ja-JP" dirty="0"/>
          </a:p>
          <a:p>
            <a:endParaRPr lang="en-US" altLang="ja-JP" dirty="0"/>
          </a:p>
          <a:p>
            <a:r>
              <a:rPr lang="ja-JP" altLang="en-US" dirty="0"/>
              <a:t>そのために，右の表のように，支援者に提示すべき情報について要件を整理しています．</a:t>
            </a:r>
            <a:endParaRPr lang="en-US" altLang="ja-JP" dirty="0"/>
          </a:p>
          <a:p>
            <a:endParaRPr lang="en-US" altLang="ja-JP" dirty="0"/>
          </a:p>
          <a:p>
            <a:r>
              <a:rPr lang="en-US" altLang="ja-JP" dirty="0"/>
              <a:t>(</a:t>
            </a:r>
            <a:r>
              <a:rPr lang="ja-JP" altLang="en-US" dirty="0"/>
              <a:t>後ほど提案方式で説明しますが，本研究はこの表を用いて支援者に対する画面の理想を作成しました．</a:t>
            </a:r>
            <a:r>
              <a:rPr lang="en-US" altLang="ja-JP" dirty="0"/>
              <a:t>)</a:t>
            </a:r>
          </a:p>
          <a:p>
            <a:endParaRPr lang="en-US" altLang="ja-JP" dirty="0"/>
          </a:p>
          <a:p>
            <a:endParaRPr lang="en-US" altLang="ja-JP" dirty="0"/>
          </a:p>
          <a:p>
            <a:r>
              <a:rPr lang="ja-JP" altLang="en-US" dirty="0"/>
              <a:t>左の図を英語にしよう！</a:t>
            </a:r>
            <a:endParaRPr lang="en-US" altLang="ja-JP" dirty="0"/>
          </a:p>
          <a:p>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29E2C1E7-F5AF-9274-6658-C8A0B24C7098}"/>
              </a:ext>
            </a:extLst>
          </p:cNvPr>
          <p:cNvSpPr>
            <a:spLocks noGrp="1"/>
          </p:cNvSpPr>
          <p:nvPr>
            <p:ph type="sldNum" sz="quarter" idx="5"/>
          </p:nvPr>
        </p:nvSpPr>
        <p:spPr/>
        <p:txBody>
          <a:bodyPr/>
          <a:lstStyle/>
          <a:p>
            <a:fld id="{FB10D8F7-A5D5-4BAB-AB33-090F75862F2D}" type="slidenum">
              <a:rPr kumimoji="1" lang="ja-JP" altLang="en-US" smtClean="0"/>
              <a:t>9</a:t>
            </a:fld>
            <a:endParaRPr kumimoji="1" lang="ja-JP" altLang="en-US"/>
          </a:p>
        </p:txBody>
      </p:sp>
    </p:spTree>
    <p:extLst>
      <p:ext uri="{BB962C8B-B14F-4D97-AF65-F5344CB8AC3E}">
        <p14:creationId xmlns:p14="http://schemas.microsoft.com/office/powerpoint/2010/main" val="2435930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30128A-54A7-AF22-89C5-DD4AC4A533E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EF91688-2D9D-ECD9-9143-65D4ACD7F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27D22DD-FCA9-1C09-957C-D9D2AF611821}"/>
              </a:ext>
            </a:extLst>
          </p:cNvPr>
          <p:cNvSpPr>
            <a:spLocks noGrp="1"/>
          </p:cNvSpPr>
          <p:nvPr>
            <p:ph type="dt" sz="half" idx="10"/>
          </p:nvPr>
        </p:nvSpPr>
        <p:spPr/>
        <p:txBody>
          <a:bodyPr/>
          <a:lstStyle/>
          <a:p>
            <a:fld id="{2197C86D-E9B5-4430-83DE-EA7AB60D49F9}" type="datetime1">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ED12D844-13B3-9485-3A7D-CE3EEDEE1F3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F5024B-F09C-CDD8-67E7-63808424A842}"/>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1021826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1B28C-66E9-3FBD-225F-DDD26DF0331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9E9CB41-0ABE-5C95-C827-74817B111FC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887364-483E-FD39-8C8A-CDB68B3F9A57}"/>
              </a:ext>
            </a:extLst>
          </p:cNvPr>
          <p:cNvSpPr>
            <a:spLocks noGrp="1"/>
          </p:cNvSpPr>
          <p:nvPr>
            <p:ph type="dt" sz="half" idx="10"/>
          </p:nvPr>
        </p:nvSpPr>
        <p:spPr/>
        <p:txBody>
          <a:bodyPr/>
          <a:lstStyle/>
          <a:p>
            <a:fld id="{563A07BA-6BC0-4976-BAA1-2F89659A5A42}" type="datetime1">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526D5594-5616-1C73-CC91-C337946CB5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36BBAA-8E85-E1F6-5687-7B8E19B05FB3}"/>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27930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071A0BC-6BB7-4E61-1138-E6EF0841FF6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14167BC-BDB7-4353-DECE-85F3049D0C0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F9D545-254B-D353-C18A-1B2CAB64C8E9}"/>
              </a:ext>
            </a:extLst>
          </p:cNvPr>
          <p:cNvSpPr>
            <a:spLocks noGrp="1"/>
          </p:cNvSpPr>
          <p:nvPr>
            <p:ph type="dt" sz="half" idx="10"/>
          </p:nvPr>
        </p:nvSpPr>
        <p:spPr/>
        <p:txBody>
          <a:bodyPr/>
          <a:lstStyle/>
          <a:p>
            <a:fld id="{787ABD4E-B0F6-4152-B61F-1428F6313493}" type="datetime1">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D0AEA3AA-4BBC-381B-D245-EFC24118E8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BFA5AB8-1BFC-44FA-F01B-81573DF7F8FB}"/>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587668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0956CB-5F09-0A59-33E9-098D186BA42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89EC09-CF40-93B5-244E-3B6A10BCE1F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98B66E2-2503-5ECE-3FB6-FD6D56FC7292}"/>
              </a:ext>
            </a:extLst>
          </p:cNvPr>
          <p:cNvSpPr>
            <a:spLocks noGrp="1"/>
          </p:cNvSpPr>
          <p:nvPr>
            <p:ph type="dt" sz="half" idx="10"/>
          </p:nvPr>
        </p:nvSpPr>
        <p:spPr/>
        <p:txBody>
          <a:bodyPr/>
          <a:lstStyle/>
          <a:p>
            <a:fld id="{B87F9C0A-5141-42E1-BF3E-696B47D97BBE}" type="datetime1">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8F3799BC-A07C-A41F-8F81-D6C99F1ACA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5A71668-3B49-D143-8CFB-3AD703444325}"/>
              </a:ext>
            </a:extLst>
          </p:cNvPr>
          <p:cNvSpPr>
            <a:spLocks noGrp="1"/>
          </p:cNvSpPr>
          <p:nvPr>
            <p:ph type="sldNum" sz="quarter" idx="12"/>
          </p:nvPr>
        </p:nvSpPr>
        <p:spPr>
          <a:xfrm>
            <a:off x="9448800" y="6492875"/>
            <a:ext cx="2743200" cy="365125"/>
          </a:xfrm>
        </p:spPr>
        <p:txBody>
          <a:bodyPr/>
          <a:lstStyle>
            <a:lvl1pPr>
              <a:defRPr sz="2500">
                <a:latin typeface="Times New Roman" panose="02020603050405020304" pitchFamily="18" charset="0"/>
                <a:ea typeface="UD デジタル 教科書体 N-B" panose="02020700000000000000" pitchFamily="17" charset="-128"/>
                <a:cs typeface="Times New Roman" panose="02020603050405020304" pitchFamily="18" charset="0"/>
              </a:defRPr>
            </a:lvl1pPr>
          </a:lstStyle>
          <a:p>
            <a:fld id="{B54E7156-B443-48FC-B78F-C26BC1A99D46}" type="slidenum">
              <a:rPr lang="ja-JP" altLang="en-US" smtClean="0"/>
              <a:pPr/>
              <a:t>‹#›</a:t>
            </a:fld>
            <a:endParaRPr lang="ja-JP" altLang="en-US" dirty="0"/>
          </a:p>
        </p:txBody>
      </p:sp>
    </p:spTree>
    <p:extLst>
      <p:ext uri="{BB962C8B-B14F-4D97-AF65-F5344CB8AC3E}">
        <p14:creationId xmlns:p14="http://schemas.microsoft.com/office/powerpoint/2010/main" val="84328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40A128-07B4-2F09-D53A-44C0CE0DEA6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1A5A7C8-63F7-0459-29CD-7ED394D132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E053E06-D1A3-3756-78F2-674FCF4461A2}"/>
              </a:ext>
            </a:extLst>
          </p:cNvPr>
          <p:cNvSpPr>
            <a:spLocks noGrp="1"/>
          </p:cNvSpPr>
          <p:nvPr>
            <p:ph type="dt" sz="half" idx="10"/>
          </p:nvPr>
        </p:nvSpPr>
        <p:spPr/>
        <p:txBody>
          <a:bodyPr/>
          <a:lstStyle/>
          <a:p>
            <a:fld id="{9BC703AA-E9FA-44C3-A2B2-51AC76B48F89}" type="datetime1">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BFCFA39E-090B-7B78-ADB8-ED9723B8DF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20A8CF-0663-BAC1-2772-DCDB48AD6BED}"/>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408858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C5A275-A3A1-1BC1-4B54-BC29FED8D2B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CFE5677-DE8A-176A-4B5E-3F7A63FE6CF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AACF088-4EFE-E181-F3FB-00EC59D039E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487840B-7288-2F68-2019-378DA15BE8FD}"/>
              </a:ext>
            </a:extLst>
          </p:cNvPr>
          <p:cNvSpPr>
            <a:spLocks noGrp="1"/>
          </p:cNvSpPr>
          <p:nvPr>
            <p:ph type="dt" sz="half" idx="10"/>
          </p:nvPr>
        </p:nvSpPr>
        <p:spPr/>
        <p:txBody>
          <a:bodyPr/>
          <a:lstStyle/>
          <a:p>
            <a:fld id="{9C732198-BA2E-459A-91A7-CDC1B869759F}" type="datetime1">
              <a:rPr kumimoji="1" lang="ja-JP" altLang="en-US" smtClean="0"/>
              <a:t>2025/2/12</a:t>
            </a:fld>
            <a:endParaRPr kumimoji="1" lang="ja-JP" altLang="en-US"/>
          </a:p>
        </p:txBody>
      </p:sp>
      <p:sp>
        <p:nvSpPr>
          <p:cNvPr id="6" name="フッター プレースホルダー 5">
            <a:extLst>
              <a:ext uri="{FF2B5EF4-FFF2-40B4-BE49-F238E27FC236}">
                <a16:creationId xmlns:a16="http://schemas.microsoft.com/office/drawing/2014/main" id="{A88A09A0-E42C-1568-D9DB-BB42F6DC50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FDEFD69-79AC-8B33-4ECB-08257C940B05}"/>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153283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F05552-9618-BE56-6B04-8DA02631485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A412A6-0C1A-362B-4B55-086B1768C7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A7222BA-4AA6-1A4D-0245-E6DEBED8086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B9B8707-318D-037F-D03D-9BC6ED338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1DF4C9E-1C3E-EF2A-D0C6-123A538187E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45064CB-5317-3F5D-198C-4E3F92D247BD}"/>
              </a:ext>
            </a:extLst>
          </p:cNvPr>
          <p:cNvSpPr>
            <a:spLocks noGrp="1"/>
          </p:cNvSpPr>
          <p:nvPr>
            <p:ph type="dt" sz="half" idx="10"/>
          </p:nvPr>
        </p:nvSpPr>
        <p:spPr/>
        <p:txBody>
          <a:bodyPr/>
          <a:lstStyle/>
          <a:p>
            <a:fld id="{3D37A9D0-E3D6-4DFD-B75B-31BE6656239F}" type="datetime1">
              <a:rPr kumimoji="1" lang="ja-JP" altLang="en-US" smtClean="0"/>
              <a:t>2025/2/12</a:t>
            </a:fld>
            <a:endParaRPr kumimoji="1" lang="ja-JP" altLang="en-US"/>
          </a:p>
        </p:txBody>
      </p:sp>
      <p:sp>
        <p:nvSpPr>
          <p:cNvPr id="8" name="フッター プレースホルダー 7">
            <a:extLst>
              <a:ext uri="{FF2B5EF4-FFF2-40B4-BE49-F238E27FC236}">
                <a16:creationId xmlns:a16="http://schemas.microsoft.com/office/drawing/2014/main" id="{55D54A0D-BEBE-77E3-756F-45087A4DC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2E865DA-6340-1839-EA6F-A036CC516138}"/>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410449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3A6151-BCE4-7EDF-344F-AFA4B57E52E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75E8613-1F58-85EB-3AEE-834D6311DEBF}"/>
              </a:ext>
            </a:extLst>
          </p:cNvPr>
          <p:cNvSpPr>
            <a:spLocks noGrp="1"/>
          </p:cNvSpPr>
          <p:nvPr>
            <p:ph type="dt" sz="half" idx="10"/>
          </p:nvPr>
        </p:nvSpPr>
        <p:spPr/>
        <p:txBody>
          <a:bodyPr/>
          <a:lstStyle/>
          <a:p>
            <a:fld id="{26ED3DDA-9F4C-4275-83C4-3593BF49ED08}" type="datetime1">
              <a:rPr kumimoji="1" lang="ja-JP" altLang="en-US" smtClean="0"/>
              <a:t>2025/2/12</a:t>
            </a:fld>
            <a:endParaRPr kumimoji="1" lang="ja-JP" altLang="en-US"/>
          </a:p>
        </p:txBody>
      </p:sp>
      <p:sp>
        <p:nvSpPr>
          <p:cNvPr id="4" name="フッター プレースホルダー 3">
            <a:extLst>
              <a:ext uri="{FF2B5EF4-FFF2-40B4-BE49-F238E27FC236}">
                <a16:creationId xmlns:a16="http://schemas.microsoft.com/office/drawing/2014/main" id="{9FE31AB6-210D-413D-5D08-688943B3A78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9D382B4-7D23-941A-255D-2E027018F7B1}"/>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65248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161948C-6BCD-D196-A708-8B5B416D1B17}"/>
              </a:ext>
            </a:extLst>
          </p:cNvPr>
          <p:cNvSpPr>
            <a:spLocks noGrp="1"/>
          </p:cNvSpPr>
          <p:nvPr>
            <p:ph type="dt" sz="half" idx="10"/>
          </p:nvPr>
        </p:nvSpPr>
        <p:spPr/>
        <p:txBody>
          <a:bodyPr/>
          <a:lstStyle/>
          <a:p>
            <a:fld id="{87C63069-D63D-4DA5-8BAC-779E5C2CF294}" type="datetime1">
              <a:rPr kumimoji="1" lang="ja-JP" altLang="en-US" smtClean="0"/>
              <a:t>2025/2/12</a:t>
            </a:fld>
            <a:endParaRPr kumimoji="1" lang="ja-JP" altLang="en-US"/>
          </a:p>
        </p:txBody>
      </p:sp>
      <p:sp>
        <p:nvSpPr>
          <p:cNvPr id="3" name="フッター プレースホルダー 2">
            <a:extLst>
              <a:ext uri="{FF2B5EF4-FFF2-40B4-BE49-F238E27FC236}">
                <a16:creationId xmlns:a16="http://schemas.microsoft.com/office/drawing/2014/main" id="{027164E2-81B5-BB94-D4CA-B3B52E9623C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B033390-2197-DE28-A5AF-88215B4AFA73}"/>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66661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AE029-EF51-ABF1-7696-3A226705359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EF776DB-98F6-1304-3D3A-0BB376A0FC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8CCE1DD-29D1-5751-9B57-822F436FB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F2B4718-5C88-2D7B-E40A-E94AC732800B}"/>
              </a:ext>
            </a:extLst>
          </p:cNvPr>
          <p:cNvSpPr>
            <a:spLocks noGrp="1"/>
          </p:cNvSpPr>
          <p:nvPr>
            <p:ph type="dt" sz="half" idx="10"/>
          </p:nvPr>
        </p:nvSpPr>
        <p:spPr/>
        <p:txBody>
          <a:bodyPr/>
          <a:lstStyle/>
          <a:p>
            <a:fld id="{96D54060-FDFA-4640-B75C-948F154AC9AB}" type="datetime1">
              <a:rPr kumimoji="1" lang="ja-JP" altLang="en-US" smtClean="0"/>
              <a:t>2025/2/12</a:t>
            </a:fld>
            <a:endParaRPr kumimoji="1" lang="ja-JP" altLang="en-US"/>
          </a:p>
        </p:txBody>
      </p:sp>
      <p:sp>
        <p:nvSpPr>
          <p:cNvPr id="6" name="フッター プレースホルダー 5">
            <a:extLst>
              <a:ext uri="{FF2B5EF4-FFF2-40B4-BE49-F238E27FC236}">
                <a16:creationId xmlns:a16="http://schemas.microsoft.com/office/drawing/2014/main" id="{30050C0C-9ECE-81BA-C600-DEA67E017F2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D388D7-4BEB-C098-4D1B-3CBDE400D0A7}"/>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41856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4571E-4DDD-5E33-6E0D-93A9F3BECAD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F6E417-4FD8-5CCA-4615-183BD1B9CC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4A371E2-EC03-9A09-F03E-825340543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5FC6772-BA14-3169-D930-F36D9428A974}"/>
              </a:ext>
            </a:extLst>
          </p:cNvPr>
          <p:cNvSpPr>
            <a:spLocks noGrp="1"/>
          </p:cNvSpPr>
          <p:nvPr>
            <p:ph type="dt" sz="half" idx="10"/>
          </p:nvPr>
        </p:nvSpPr>
        <p:spPr/>
        <p:txBody>
          <a:bodyPr/>
          <a:lstStyle/>
          <a:p>
            <a:fld id="{EBF655E3-8D54-4C7C-8CF1-03E635DFBE4B}" type="datetime1">
              <a:rPr kumimoji="1" lang="ja-JP" altLang="en-US" smtClean="0"/>
              <a:t>2025/2/12</a:t>
            </a:fld>
            <a:endParaRPr kumimoji="1" lang="ja-JP" altLang="en-US"/>
          </a:p>
        </p:txBody>
      </p:sp>
      <p:sp>
        <p:nvSpPr>
          <p:cNvPr id="6" name="フッター プレースホルダー 5">
            <a:extLst>
              <a:ext uri="{FF2B5EF4-FFF2-40B4-BE49-F238E27FC236}">
                <a16:creationId xmlns:a16="http://schemas.microsoft.com/office/drawing/2014/main" id="{6631EBC0-05F1-A3BE-E7B2-CE0935CF23C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097AAA4-0AD5-570D-F445-6FE6199E5994}"/>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1228376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27C3F15-CCA8-0ED7-85F0-841B1750D6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A63925-5479-7299-ECD6-8713C1524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0F1D647-90C0-0E57-2E74-1201D4E877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CCBC4B-B714-432B-87B8-ECDE4C2AEF67}" type="datetime1">
              <a:rPr kumimoji="1" lang="ja-JP" altLang="en-US" smtClean="0"/>
              <a:t>2025/2/12</a:t>
            </a:fld>
            <a:endParaRPr kumimoji="1" lang="ja-JP" altLang="en-US"/>
          </a:p>
        </p:txBody>
      </p:sp>
      <p:sp>
        <p:nvSpPr>
          <p:cNvPr id="5" name="フッター プレースホルダー 4">
            <a:extLst>
              <a:ext uri="{FF2B5EF4-FFF2-40B4-BE49-F238E27FC236}">
                <a16:creationId xmlns:a16="http://schemas.microsoft.com/office/drawing/2014/main" id="{8AF7CF5D-0636-57EF-2617-125FD3770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CD998A6-1306-D332-EA65-733556F822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220167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ipsj.ixsq.nii.ac.jp/ej/index.php?active_action=repository_view_main_item_detail&amp;page_id=13&amp;block_id=8&amp;item_id=232965&amp;item_no=1" TargetMode="External"/><Relationship Id="rId3" Type="http://schemas.openxmlformats.org/officeDocument/2006/relationships/hyperlink" Target="https://www.bousai.go.jp/kohou/kouhoubousai/r06/110/special_02.html" TargetMode="External"/><Relationship Id="rId7" Type="http://schemas.openxmlformats.org/officeDocument/2006/relationships/hyperlink" Target="https://eprints.lib.hokudai.ac.jp/dspace/bitstream/2115/50528/1/ATS008_001.pd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survey.gov-online.go.jp/r05/r05-shakai/gairyaku.pdf" TargetMode="External"/><Relationship Id="rId5" Type="http://schemas.openxmlformats.org/officeDocument/2006/relationships/hyperlink" Target="https://www.fdma.go.jp/pressrelease/houdou/items/h21/2105/210508-1houdou/02_houkokusyo.pdf" TargetMode="External"/><Relationship Id="rId4" Type="http://schemas.openxmlformats.org/officeDocument/2006/relationships/hyperlink" Target="https://www.bousai.go.jp/taisaku/hisaisyagyousei/pdf/r6chosa1.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bousai.go.jp/kohou/kouhoubousai/r06/110/special_02.html" TargetMode="Externa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7.jp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bousai.go.jp/taisaku/hisaisyagyousei/pdf/r6chosa1.pd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3.jpg"/></Relationships>
</file>

<file path=ppt/slides/_rels/slide5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g"/></Relationships>
</file>

<file path=ppt/slides/_rels/slide5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g"/></Relationships>
</file>

<file path=ppt/slides/_rels/slide5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survey.gov-online.go.jp/r05/r05-shakai/gairyaku.pdf" TargetMode="External"/><Relationship Id="rId4" Type="http://schemas.openxmlformats.org/officeDocument/2006/relationships/hyperlink" Target="https://www.fdma.go.jp/pressrelease/houdou/items/h21/2105/210508-1houdou/02_houkokusyo.pdf"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ipsj.ixsq.nii.ac.jp/ej/index.php?active_action=repository_view_main_item_detail&amp;page_id=13&amp;block_id=8&amp;item_id=232965&amp;item_no=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survey.gov-online.go.jp/r05/r05-shakai/gairyaku.pdf" TargetMode="External"/><Relationship Id="rId4" Type="http://schemas.openxmlformats.org/officeDocument/2006/relationships/hyperlink" Target="https://www.fdma.go.jp/pressrelease/houdou/items/h21/2105/210508-1houdou/02_houkokusyo.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eprints.lib.hokudai.ac.jp/dspace/bitstream/2115/50528/1/ATS008_001.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ipsj.ixsq.nii.ac.jp/ej/index.php?active_action=repository_view_main_item_detail&amp;page_id=13&amp;block_id=8&amp;item_id=232965&amp;item_no=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90FC214-CD14-00F0-3618-B0BE31C778D7}"/>
              </a:ext>
            </a:extLst>
          </p:cNvPr>
          <p:cNvSpPr/>
          <p:nvPr/>
        </p:nvSpPr>
        <p:spPr>
          <a:xfrm>
            <a:off x="-136186" y="1157591"/>
            <a:ext cx="12475207" cy="278211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タイトル 1">
            <a:extLst>
              <a:ext uri="{FF2B5EF4-FFF2-40B4-BE49-F238E27FC236}">
                <a16:creationId xmlns:a16="http://schemas.microsoft.com/office/drawing/2014/main" id="{620F0DC3-E759-AD34-6799-CEBFE3E43523}"/>
              </a:ext>
            </a:extLst>
          </p:cNvPr>
          <p:cNvSpPr>
            <a:spLocks noGrp="1"/>
          </p:cNvSpPr>
          <p:nvPr>
            <p:ph type="ctrTitle"/>
          </p:nvPr>
        </p:nvSpPr>
        <p:spPr>
          <a:xfrm>
            <a:off x="0" y="1436126"/>
            <a:ext cx="12192000" cy="2225040"/>
          </a:xfrm>
        </p:spPr>
        <p:txBody>
          <a:bodyPr>
            <a:noAutofit/>
          </a:bodyPr>
          <a:lstStyle/>
          <a:p>
            <a:r>
              <a:rPr lang="en-US" altLang="ja-JP" sz="5000" dirty="0">
                <a:latin typeface="Times New Roman" panose="02020603050405020304" pitchFamily="18" charset="0"/>
                <a:cs typeface="Times New Roman" panose="02020603050405020304" pitchFamily="18" charset="0"/>
              </a:rPr>
              <a:t>Survey and Study on Information Presentation for Mutual Assistance of Persons Requiring Support During Disasters</a:t>
            </a:r>
            <a:endParaRPr kumimoji="1" lang="ja-JP" altLang="en-US" sz="5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3" name="字幕 2">
            <a:extLst>
              <a:ext uri="{FF2B5EF4-FFF2-40B4-BE49-F238E27FC236}">
                <a16:creationId xmlns:a16="http://schemas.microsoft.com/office/drawing/2014/main" id="{6966D48C-93AC-1185-1B28-4B0829268552}"/>
              </a:ext>
            </a:extLst>
          </p:cNvPr>
          <p:cNvSpPr>
            <a:spLocks noGrp="1"/>
          </p:cNvSpPr>
          <p:nvPr>
            <p:ph type="subTitle" idx="1"/>
          </p:nvPr>
        </p:nvSpPr>
        <p:spPr>
          <a:xfrm>
            <a:off x="1524000" y="4331368"/>
            <a:ext cx="9144000" cy="926432"/>
          </a:xfrm>
        </p:spPr>
        <p:txBody>
          <a:bodyPr/>
          <a:lstStyle/>
          <a:p>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Tomohiro </a:t>
            </a:r>
            <a:r>
              <a:rPr lang="en-US" altLang="ja-JP" dirty="0" err="1">
                <a:latin typeface="Times New Roman" panose="02020603050405020304" pitchFamily="18" charset="0"/>
                <a:ea typeface="UD デジタル 教科書体 N-B" panose="02020700000000000000" pitchFamily="17" charset="-128"/>
                <a:cs typeface="Times New Roman" panose="02020603050405020304" pitchFamily="18" charset="0"/>
              </a:rPr>
              <a:t>Kokogawa</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Laboratory</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 </a:t>
            </a:r>
            <a:endPar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IoT</a:t>
            </a:r>
            <a:r>
              <a:rPr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System</a:t>
            </a:r>
            <a:r>
              <a:rPr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Course</a:t>
            </a:r>
            <a:r>
              <a:rPr kumimoji="1"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TK220205 Taiki Yuasa</a:t>
            </a:r>
            <a:endParaRPr kumimoji="1"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Tree>
    <p:extLst>
      <p:ext uri="{BB962C8B-B14F-4D97-AF65-F5344CB8AC3E}">
        <p14:creationId xmlns:p14="http://schemas.microsoft.com/office/powerpoint/2010/main" val="1235633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9F634CD6-F36A-957A-CDCE-DAE1148E6402}"/>
            </a:ext>
          </a:extLst>
        </p:cNvPr>
        <p:cNvGrpSpPr/>
        <p:nvPr/>
      </p:nvGrpSpPr>
      <p:grpSpPr>
        <a:xfrm>
          <a:off x="0" y="0"/>
          <a:ext cx="0" cy="0"/>
          <a:chOff x="0" y="0"/>
          <a:chExt cx="0" cy="0"/>
        </a:xfrm>
      </p:grpSpPr>
      <p:sp>
        <p:nvSpPr>
          <p:cNvPr id="13" name="スライド番号プレースホルダー 12">
            <a:extLst>
              <a:ext uri="{FF2B5EF4-FFF2-40B4-BE49-F238E27FC236}">
                <a16:creationId xmlns:a16="http://schemas.microsoft.com/office/drawing/2014/main" id="{BB96CF43-A31A-9F91-3E43-A024AF6B3166}"/>
              </a:ext>
            </a:extLst>
          </p:cNvPr>
          <p:cNvSpPr>
            <a:spLocks noGrp="1"/>
          </p:cNvSpPr>
          <p:nvPr>
            <p:ph type="sldNum" sz="quarter" idx="12"/>
          </p:nvPr>
        </p:nvSpPr>
        <p:spPr/>
        <p:txBody>
          <a:bodyPr/>
          <a:lstStyle/>
          <a:p>
            <a:fld id="{B54E7156-B443-48FC-B78F-C26BC1A99D46}" type="slidenum">
              <a:rPr kumimoji="1" lang="ja-JP" altLang="en-US" smtClean="0"/>
              <a:t>10</a:t>
            </a:fld>
            <a:endParaRPr kumimoji="1" lang="ja-JP" altLang="en-US"/>
          </a:p>
        </p:txBody>
      </p:sp>
      <p:sp>
        <p:nvSpPr>
          <p:cNvPr id="9" name="テキスト ボックス 8">
            <a:extLst>
              <a:ext uri="{FF2B5EF4-FFF2-40B4-BE49-F238E27FC236}">
                <a16:creationId xmlns:a16="http://schemas.microsoft.com/office/drawing/2014/main" id="{284938B2-7DBA-8202-4A29-50C2157B916C}"/>
              </a:ext>
            </a:extLst>
          </p:cNvPr>
          <p:cNvSpPr txBox="1"/>
          <p:nvPr/>
        </p:nvSpPr>
        <p:spPr>
          <a:xfrm>
            <a:off x="637469" y="1642206"/>
            <a:ext cx="11017954" cy="4401205"/>
          </a:xfrm>
          <a:prstGeom prst="rect">
            <a:avLst/>
          </a:prstGeom>
          <a:noFill/>
        </p:spPr>
        <p:txBody>
          <a:bodyPr wrap="square" rtlCol="0">
            <a:spAutoFit/>
          </a:bodyPr>
          <a:lstStyle/>
          <a:p>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1.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Examination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of matching supporters with persons in need of support</a:t>
            </a:r>
          </a:p>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2.  Examination of information presentation for behavior change</a:t>
            </a:r>
          </a:p>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3.  How can we trust support by a person we do not know at all?</a:t>
            </a:r>
          </a:p>
          <a:p>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4.  Problems in using the system as a public service</a:t>
            </a:r>
          </a:p>
        </p:txBody>
      </p:sp>
      <p:sp>
        <p:nvSpPr>
          <p:cNvPr id="10" name="四角形: 角を丸くする 9">
            <a:extLst>
              <a:ext uri="{FF2B5EF4-FFF2-40B4-BE49-F238E27FC236}">
                <a16:creationId xmlns:a16="http://schemas.microsoft.com/office/drawing/2014/main" id="{2146C597-74BD-8886-5304-BB190B3D9836}"/>
              </a:ext>
            </a:extLst>
          </p:cNvPr>
          <p:cNvSpPr/>
          <p:nvPr/>
        </p:nvSpPr>
        <p:spPr>
          <a:xfrm>
            <a:off x="536577" y="2947055"/>
            <a:ext cx="10797467" cy="2404533"/>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FB5F89A-821D-3495-929D-2FFC624427BF}"/>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Issues of Previous Research</a:t>
            </a:r>
            <a:endParaRPr kumimoji="1" lang="ja-JP" altLang="en-US" sz="4000" dirty="0">
              <a:latin typeface="Times New Roman" panose="02020603050405020304" pitchFamily="18" charset="0"/>
              <a:cs typeface="Times New Roman" panose="02020603050405020304" pitchFamily="18" charset="0"/>
            </a:endParaRPr>
          </a:p>
        </p:txBody>
      </p:sp>
      <p:sp>
        <p:nvSpPr>
          <p:cNvPr id="3" name="テキスト ボックス 2">
            <a:extLst>
              <a:ext uri="{FF2B5EF4-FFF2-40B4-BE49-F238E27FC236}">
                <a16:creationId xmlns:a16="http://schemas.microsoft.com/office/drawing/2014/main" id="{D3A745B6-BB12-9416-BBD3-6E8EAED3AD09}"/>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39196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063BEEB7-16D3-BD34-8F4F-244708B9344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A8E71FF-B8C1-37EA-F944-8E62A55FB740}"/>
              </a:ext>
            </a:extLst>
          </p:cNvPr>
          <p:cNvSpPr txBox="1"/>
          <p:nvPr/>
        </p:nvSpPr>
        <p:spPr>
          <a:xfrm>
            <a:off x="144379" y="2064161"/>
            <a:ext cx="11903242" cy="3170099"/>
          </a:xfrm>
          <a:prstGeom prst="rect">
            <a:avLst/>
          </a:prstGeom>
          <a:noFill/>
        </p:spPr>
        <p:txBody>
          <a:bodyPr wrap="square" rtlCol="0">
            <a:spAutoFit/>
          </a:bodyPr>
          <a:lstStyle/>
          <a:p>
            <a:pPr marL="742950" indent="-742950">
              <a:buAutoNum type="arabicParenBoth"/>
            </a:pP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Presentation of information to encourage the supporter </a:t>
            </a:r>
            <a:r>
              <a:rPr kumimoji="1"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to make an initial response</a:t>
            </a:r>
          </a:p>
          <a:p>
            <a:endParaRPr kumimoji="1" lang="en-US" altLang="ja-JP" sz="4000" dirty="0">
              <a:solidFill>
                <a:srgbClr val="FF0000"/>
              </a:solidFill>
              <a:latin typeface="UD デジタル 教科書体 N-B" panose="02020700000000000000" pitchFamily="17" charset="-128"/>
              <a:ea typeface="UD デジタル 教科書体 N-B" panose="02020700000000000000" pitchFamily="17" charset="-128"/>
            </a:endParaRPr>
          </a:p>
          <a:p>
            <a:pPr marL="742950" indent="-742950">
              <a:buAutoNum type="arabicParenBoth" startAt="2"/>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Presentation of information for trusting support by </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a person you do not know at all</a:t>
            </a:r>
          </a:p>
        </p:txBody>
      </p:sp>
      <p:sp>
        <p:nvSpPr>
          <p:cNvPr id="5" name="スライド番号プレースホルダー 4">
            <a:extLst>
              <a:ext uri="{FF2B5EF4-FFF2-40B4-BE49-F238E27FC236}">
                <a16:creationId xmlns:a16="http://schemas.microsoft.com/office/drawing/2014/main" id="{9E397137-E54D-0513-C8A2-810D4D88C7A1}"/>
              </a:ext>
            </a:extLst>
          </p:cNvPr>
          <p:cNvSpPr>
            <a:spLocks noGrp="1"/>
          </p:cNvSpPr>
          <p:nvPr>
            <p:ph type="sldNum" sz="quarter" idx="12"/>
          </p:nvPr>
        </p:nvSpPr>
        <p:spPr/>
        <p:txBody>
          <a:bodyPr/>
          <a:lstStyle/>
          <a:p>
            <a:fld id="{B54E7156-B443-48FC-B78F-C26BC1A99D46}" type="slidenum">
              <a:rPr kumimoji="1" lang="ja-JP" altLang="en-US" smtClean="0"/>
              <a:t>11</a:t>
            </a:fld>
            <a:endParaRPr kumimoji="1" lang="ja-JP" altLang="en-US"/>
          </a:p>
        </p:txBody>
      </p:sp>
      <p:sp>
        <p:nvSpPr>
          <p:cNvPr id="7" name="テキスト ボックス 6">
            <a:extLst>
              <a:ext uri="{FF2B5EF4-FFF2-40B4-BE49-F238E27FC236}">
                <a16:creationId xmlns:a16="http://schemas.microsoft.com/office/drawing/2014/main" id="{148F1C12-2BC3-6728-D3B3-5B0D991F90D9}"/>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Issues of this Research</a:t>
            </a:r>
            <a:endParaRPr kumimoji="1" lang="ja-JP" altLang="en-US" sz="4000" dirty="0">
              <a:latin typeface="Times New Roman" panose="02020603050405020304" pitchFamily="18" charset="0"/>
              <a:cs typeface="Times New Roman" panose="02020603050405020304" pitchFamily="18" charset="0"/>
            </a:endParaRPr>
          </a:p>
        </p:txBody>
      </p:sp>
      <p:sp>
        <p:nvSpPr>
          <p:cNvPr id="4" name="テキスト ボックス 3">
            <a:extLst>
              <a:ext uri="{FF2B5EF4-FFF2-40B4-BE49-F238E27FC236}">
                <a16:creationId xmlns:a16="http://schemas.microsoft.com/office/drawing/2014/main" id="{59107D66-FA65-D596-FB2B-A2776BA980BD}"/>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016705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07ED0B38-DBED-7272-8357-2C25C3E6A354}"/>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77815A2-82C7-47EA-1DB4-5C60B5F50809}"/>
              </a:ext>
            </a:extLst>
          </p:cNvPr>
          <p:cNvSpPr>
            <a:spLocks noGrp="1"/>
          </p:cNvSpPr>
          <p:nvPr>
            <p:ph type="sldNum" sz="quarter" idx="12"/>
          </p:nvPr>
        </p:nvSpPr>
        <p:spPr/>
        <p:txBody>
          <a:bodyPr/>
          <a:lstStyle/>
          <a:p>
            <a:fld id="{B54E7156-B443-48FC-B78F-C26BC1A99D46}"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00BB0130-7404-4471-3074-CC0CEED85037}"/>
              </a:ext>
            </a:extLst>
          </p:cNvPr>
          <p:cNvSpPr txBox="1"/>
          <p:nvPr/>
        </p:nvSpPr>
        <p:spPr>
          <a:xfrm>
            <a:off x="122635" y="1272860"/>
            <a:ext cx="12047622" cy="3785652"/>
          </a:xfrm>
          <a:prstGeom prst="rect">
            <a:avLst/>
          </a:prstGeom>
          <a:noFill/>
        </p:spPr>
        <p:txBody>
          <a:bodyPr wrap="square" rtlCol="0">
            <a:spAutoFit/>
          </a:bodyPr>
          <a:lstStyle/>
          <a:p>
            <a:r>
              <a:rPr lang="ja-JP" altLang="en-US" sz="4000"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Optimal matching</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 with supporters </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has been solved</a:t>
            </a:r>
          </a:p>
          <a:p>
            <a:r>
              <a:rPr lang="ja-JP" altLang="en-US" sz="4000" dirty="0">
                <a:latin typeface="UD デジタル 教科書体 N-B" panose="02020700000000000000" pitchFamily="17" charset="-128"/>
                <a:ea typeface="UD デジタル 教科書体 N-B" panose="02020700000000000000" pitchFamily="17" charset="-128"/>
              </a:rPr>
              <a:t>・</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 community where many supporters exist in a certain area, but </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neighborhood relations are weak and the community has not been fully formed</a:t>
            </a:r>
          </a:p>
          <a:p>
            <a:r>
              <a:rPr lang="ja-JP" altLang="en-US" sz="4000" dirty="0">
                <a:latin typeface="UD デジタル 教科書体 N-B" panose="02020700000000000000" pitchFamily="17" charset="-128"/>
                <a:ea typeface="UD デジタル 教科書体 N-B" panose="02020700000000000000" pitchFamily="17" charset="-128"/>
              </a:rPr>
              <a:t>・</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Disasters that </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can be expected to provide the timeframe for evacuation</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 by mutual assistance</a:t>
            </a:r>
          </a:p>
        </p:txBody>
      </p:sp>
      <p:sp>
        <p:nvSpPr>
          <p:cNvPr id="7" name="テキスト ボックス 6">
            <a:extLst>
              <a:ext uri="{FF2B5EF4-FFF2-40B4-BE49-F238E27FC236}">
                <a16:creationId xmlns:a16="http://schemas.microsoft.com/office/drawing/2014/main" id="{94DD5FB4-7E12-2DD6-DE7E-69E46D5677A3}"/>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Preconditions</a:t>
            </a:r>
            <a:endParaRPr kumimoji="1" lang="ja-JP" altLang="en-US" sz="4000" dirty="0">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0AB9F72A-3A5A-8B09-AC4F-BD03DE894AFF}"/>
              </a:ext>
            </a:extLst>
          </p:cNvPr>
          <p:cNvSpPr txBox="1"/>
          <p:nvPr/>
        </p:nvSpPr>
        <p:spPr>
          <a:xfrm>
            <a:off x="1371600" y="5257835"/>
            <a:ext cx="9448800" cy="1323439"/>
          </a:xfrm>
          <a:prstGeom prst="rect">
            <a:avLst/>
          </a:prstGeom>
          <a:solidFill>
            <a:schemeClr val="accent1">
              <a:lumMod val="40000"/>
              <a:lumOff val="60000"/>
            </a:schemeClr>
          </a:solid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Ex) Flooding associated with heavy rainfall 	in low lying areas of Tokyo</a:t>
            </a:r>
            <a:endParaRPr kumimoji="1" lang="ja-JP" altLang="en-US" sz="4000" dirty="0">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822B07BC-1C6C-DF47-37AE-0ECBC70C9719}"/>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874856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B7A93B33-D498-FBFE-3C22-9B22A03BB737}"/>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B200D26E-3208-C4D0-54CF-2AA003C7E376}"/>
              </a:ext>
            </a:extLst>
          </p:cNvPr>
          <p:cNvSpPr>
            <a:spLocks noGrp="1"/>
          </p:cNvSpPr>
          <p:nvPr>
            <p:ph type="sldNum" sz="quarter" idx="12"/>
          </p:nvPr>
        </p:nvSpPr>
        <p:spPr/>
        <p:txBody>
          <a:bodyPr/>
          <a:lstStyle/>
          <a:p>
            <a:fld id="{B54E7156-B443-48FC-B78F-C26BC1A99D46}"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0F7BFDC0-DC17-BD63-E1F9-FAF82D521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498" y="404740"/>
            <a:ext cx="4026604" cy="6457362"/>
          </a:xfrm>
          <a:prstGeom prst="rect">
            <a:avLst/>
          </a:prstGeom>
        </p:spPr>
      </p:pic>
      <p:sp>
        <p:nvSpPr>
          <p:cNvPr id="7" name="テキスト ボックス 6">
            <a:extLst>
              <a:ext uri="{FF2B5EF4-FFF2-40B4-BE49-F238E27FC236}">
                <a16:creationId xmlns:a16="http://schemas.microsoft.com/office/drawing/2014/main" id="{A4AAAA2B-63AB-0548-F897-5C7E4A3F45EE}"/>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Overall image of the system</a:t>
            </a:r>
            <a:endParaRPr kumimoji="1" lang="ja-JP" altLang="en-US" sz="4000" dirty="0">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87CADA2C-BA1C-2C02-8033-8EB38215BA1F}"/>
              </a:ext>
            </a:extLst>
          </p:cNvPr>
          <p:cNvSpPr txBox="1"/>
          <p:nvPr/>
        </p:nvSpPr>
        <p:spPr>
          <a:xfrm>
            <a:off x="0" y="1963125"/>
            <a:ext cx="7519737" cy="1938992"/>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【Supporters </a:t>
            </a: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and Persons requiring support】</a:t>
            </a: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Account Registration, etc.</a:t>
            </a:r>
          </a:p>
        </p:txBody>
      </p:sp>
      <p:sp>
        <p:nvSpPr>
          <p:cNvPr id="6" name="四角形: 角を丸くする 5">
            <a:extLst>
              <a:ext uri="{FF2B5EF4-FFF2-40B4-BE49-F238E27FC236}">
                <a16:creationId xmlns:a16="http://schemas.microsoft.com/office/drawing/2014/main" id="{95119E8C-0EE6-3F0E-93EA-78E4C89A0BF1}"/>
              </a:ext>
            </a:extLst>
          </p:cNvPr>
          <p:cNvSpPr/>
          <p:nvPr/>
        </p:nvSpPr>
        <p:spPr>
          <a:xfrm>
            <a:off x="7255023" y="4844949"/>
            <a:ext cx="2743200" cy="201305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5F2AE2D-0DEE-CAE9-AEAE-9B69AC785498}"/>
              </a:ext>
            </a:extLst>
          </p:cNvPr>
          <p:cNvSpPr txBox="1"/>
          <p:nvPr/>
        </p:nvSpPr>
        <p:spPr>
          <a:xfrm>
            <a:off x="0" y="4425030"/>
            <a:ext cx="7435498" cy="1938992"/>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Conduct research on information that should be presented to system users</a:t>
            </a:r>
          </a:p>
        </p:txBody>
      </p:sp>
      <p:sp>
        <p:nvSpPr>
          <p:cNvPr id="3" name="テキスト ボックス 2">
            <a:extLst>
              <a:ext uri="{FF2B5EF4-FFF2-40B4-BE49-F238E27FC236}">
                <a16:creationId xmlns:a16="http://schemas.microsoft.com/office/drawing/2014/main" id="{72409C17-5EA8-C3C2-77E3-8ABC07D44399}"/>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497860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CE55864F-F753-5FA4-347B-EBD6AF647E72}"/>
            </a:ext>
          </a:extLst>
        </p:cNvPr>
        <p:cNvGrpSpPr/>
        <p:nvPr/>
      </p:nvGrpSpPr>
      <p:grpSpPr>
        <a:xfrm>
          <a:off x="0" y="0"/>
          <a:ext cx="0" cy="0"/>
          <a:chOff x="0" y="0"/>
          <a:chExt cx="0" cy="0"/>
        </a:xfrm>
      </p:grpSpPr>
      <p:cxnSp>
        <p:nvCxnSpPr>
          <p:cNvPr id="14" name="直線矢印コネクタ 13">
            <a:extLst>
              <a:ext uri="{FF2B5EF4-FFF2-40B4-BE49-F238E27FC236}">
                <a16:creationId xmlns:a16="http://schemas.microsoft.com/office/drawing/2014/main" id="{D27BEAED-5202-6410-778E-8418224E203D}"/>
              </a:ext>
            </a:extLst>
          </p:cNvPr>
          <p:cNvCxnSpPr>
            <a:stCxn id="12" idx="3"/>
            <a:endCxn id="11" idx="1"/>
          </p:cNvCxnSpPr>
          <p:nvPr/>
        </p:nvCxnSpPr>
        <p:spPr>
          <a:xfrm flipV="1">
            <a:off x="2433690" y="2137574"/>
            <a:ext cx="7173793" cy="278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a:extLst>
              <a:ext uri="{FF2B5EF4-FFF2-40B4-BE49-F238E27FC236}">
                <a16:creationId xmlns:a16="http://schemas.microsoft.com/office/drawing/2014/main" id="{46D3BE76-0982-4C98-6D9E-73A9D9CF4E75}"/>
              </a:ext>
            </a:extLst>
          </p:cNvPr>
          <p:cNvSpPr>
            <a:spLocks noGrp="1"/>
          </p:cNvSpPr>
          <p:nvPr>
            <p:ph type="sldNum" sz="quarter" idx="12"/>
          </p:nvPr>
        </p:nvSpPr>
        <p:spPr/>
        <p:txBody>
          <a:bodyPr/>
          <a:lstStyle/>
          <a:p>
            <a:fld id="{B54E7156-B443-48FC-B78F-C26BC1A99D46}" type="slidenum">
              <a:rPr kumimoji="1" lang="ja-JP" altLang="en-US" smtClean="0"/>
              <a:t>14</a:t>
            </a:fld>
            <a:endParaRPr kumimoji="1" lang="ja-JP" altLang="en-US"/>
          </a:p>
        </p:txBody>
      </p:sp>
      <p:pic>
        <p:nvPicPr>
          <p:cNvPr id="8" name="図 7">
            <a:extLst>
              <a:ext uri="{FF2B5EF4-FFF2-40B4-BE49-F238E27FC236}">
                <a16:creationId xmlns:a16="http://schemas.microsoft.com/office/drawing/2014/main" id="{56EAB71E-8D02-20ED-8C79-A7FDF2181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97" y="2419128"/>
            <a:ext cx="11475806" cy="4073747"/>
          </a:xfrm>
          <a:prstGeom prst="rect">
            <a:avLst/>
          </a:prstGeom>
        </p:spPr>
      </p:pic>
      <p:sp>
        <p:nvSpPr>
          <p:cNvPr id="9" name="テキスト ボックス 8">
            <a:extLst>
              <a:ext uri="{FF2B5EF4-FFF2-40B4-BE49-F238E27FC236}">
                <a16:creationId xmlns:a16="http://schemas.microsoft.com/office/drawing/2014/main" id="{4FAAB867-8DDE-1BA6-51C5-1FF03673D45B}"/>
              </a:ext>
            </a:extLst>
          </p:cNvPr>
          <p:cNvSpPr txBox="1"/>
          <p:nvPr/>
        </p:nvSpPr>
        <p:spPr>
          <a:xfrm>
            <a:off x="100894" y="484857"/>
            <a:ext cx="12091105" cy="1323439"/>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Method of selecting information that should be </a:t>
            </a:r>
          </a:p>
          <a:p>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presented to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3300A3E5-AA67-036B-45EB-F1375211EDE9}"/>
              </a:ext>
            </a:extLst>
          </p:cNvPr>
          <p:cNvSpPr txBox="1"/>
          <p:nvPr/>
        </p:nvSpPr>
        <p:spPr>
          <a:xfrm>
            <a:off x="3224463" y="1868043"/>
            <a:ext cx="1018227" cy="553998"/>
          </a:xfrm>
          <a:prstGeom prst="rect">
            <a:avLst/>
          </a:prstGeom>
          <a:solidFill>
            <a:schemeClr val="accent1">
              <a:lumMod val="40000"/>
              <a:lumOff val="60000"/>
            </a:schemeClr>
          </a:solid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Ideal</a:t>
            </a:r>
            <a:endParaRPr kumimoji="1" lang="ja-JP" altLang="en-US" sz="3000" b="1" dirty="0">
              <a:latin typeface="Times New Roman" panose="02020603050405020304" pitchFamily="18" charset="0"/>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629C68D0-713D-21E7-5172-F127EF8DF79C}"/>
              </a:ext>
            </a:extLst>
          </p:cNvPr>
          <p:cNvSpPr txBox="1"/>
          <p:nvPr/>
        </p:nvSpPr>
        <p:spPr>
          <a:xfrm>
            <a:off x="9607483" y="1860575"/>
            <a:ext cx="1895071" cy="553998"/>
          </a:xfrm>
          <a:prstGeom prst="rect">
            <a:avLst/>
          </a:prstGeom>
          <a:no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Maximum</a:t>
            </a:r>
            <a:endParaRPr kumimoji="1" lang="ja-JP" altLang="en-US" sz="3000" b="1" dirty="0">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0CDEC8D8-2DD4-72BA-2AE3-B6EFD4CBEC72}"/>
              </a:ext>
            </a:extLst>
          </p:cNvPr>
          <p:cNvSpPr txBox="1"/>
          <p:nvPr/>
        </p:nvSpPr>
        <p:spPr>
          <a:xfrm>
            <a:off x="602740" y="1888413"/>
            <a:ext cx="1830950" cy="553998"/>
          </a:xfrm>
          <a:prstGeom prst="rect">
            <a:avLst/>
          </a:prstGeom>
          <a:no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Minimum</a:t>
            </a:r>
            <a:endParaRPr kumimoji="1" lang="ja-JP" altLang="en-US" sz="3000" b="1" dirty="0">
              <a:latin typeface="Times New Roman" panose="02020603050405020304" pitchFamily="18" charset="0"/>
              <a:cs typeface="Times New Roman" panose="02020603050405020304" pitchFamily="18" charset="0"/>
            </a:endParaRPr>
          </a:p>
        </p:txBody>
      </p:sp>
      <p:sp>
        <p:nvSpPr>
          <p:cNvPr id="17" name="四角形: 角を丸くする 16">
            <a:extLst>
              <a:ext uri="{FF2B5EF4-FFF2-40B4-BE49-F238E27FC236}">
                <a16:creationId xmlns:a16="http://schemas.microsoft.com/office/drawing/2014/main" id="{586267C1-70BA-6B3D-618A-5B132884A451}"/>
              </a:ext>
            </a:extLst>
          </p:cNvPr>
          <p:cNvSpPr/>
          <p:nvPr/>
        </p:nvSpPr>
        <p:spPr>
          <a:xfrm>
            <a:off x="2478486" y="1760927"/>
            <a:ext cx="2454461" cy="3757792"/>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4418612-2A2E-13F6-B8EF-C542EFEF860C}"/>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754478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9F26FCCD-DDE6-C552-9C29-99B1A1A96F29}"/>
            </a:ext>
          </a:extLst>
        </p:cNvPr>
        <p:cNvGrpSpPr/>
        <p:nvPr/>
      </p:nvGrpSpPr>
      <p:grpSpPr>
        <a:xfrm>
          <a:off x="0" y="0"/>
          <a:ext cx="0" cy="0"/>
          <a:chOff x="0" y="0"/>
          <a:chExt cx="0" cy="0"/>
        </a:xfrm>
      </p:grpSpPr>
      <p:pic>
        <p:nvPicPr>
          <p:cNvPr id="22" name="図 21">
            <a:extLst>
              <a:ext uri="{FF2B5EF4-FFF2-40B4-BE49-F238E27FC236}">
                <a16:creationId xmlns:a16="http://schemas.microsoft.com/office/drawing/2014/main" id="{63B4B2BC-7FF6-A3C1-60F7-A31FBB5BB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799721"/>
            <a:ext cx="7122192" cy="5058279"/>
          </a:xfrm>
          <a:prstGeom prst="rect">
            <a:avLst/>
          </a:prstGeom>
        </p:spPr>
      </p:pic>
      <p:sp>
        <p:nvSpPr>
          <p:cNvPr id="5" name="スライド番号プレースホルダー 4">
            <a:extLst>
              <a:ext uri="{FF2B5EF4-FFF2-40B4-BE49-F238E27FC236}">
                <a16:creationId xmlns:a16="http://schemas.microsoft.com/office/drawing/2014/main" id="{959D7AD5-2FC7-8F7C-91A9-A4AF9CDE1C84}"/>
              </a:ext>
            </a:extLst>
          </p:cNvPr>
          <p:cNvSpPr>
            <a:spLocks noGrp="1"/>
          </p:cNvSpPr>
          <p:nvPr>
            <p:ph type="sldNum" sz="quarter" idx="12"/>
          </p:nvPr>
        </p:nvSpPr>
        <p:spPr/>
        <p:txBody>
          <a:bodyPr/>
          <a:lstStyle/>
          <a:p>
            <a:fld id="{B54E7156-B443-48FC-B78F-C26BC1A99D46}" type="slidenum">
              <a:rPr kumimoji="1" lang="ja-JP" altLang="en-US" smtClean="0"/>
              <a:t>15</a:t>
            </a:fld>
            <a:endParaRPr kumimoji="1" lang="ja-JP" altLang="en-US"/>
          </a:p>
        </p:txBody>
      </p:sp>
      <p:sp>
        <p:nvSpPr>
          <p:cNvPr id="10" name="テキスト ボックス 9">
            <a:extLst>
              <a:ext uri="{FF2B5EF4-FFF2-40B4-BE49-F238E27FC236}">
                <a16:creationId xmlns:a16="http://schemas.microsoft.com/office/drawing/2014/main" id="{477F165B-CE81-4A34-BA18-B5FB034C8F8F}"/>
              </a:ext>
            </a:extLst>
          </p:cNvPr>
          <p:cNvSpPr txBox="1"/>
          <p:nvPr/>
        </p:nvSpPr>
        <p:spPr>
          <a:xfrm>
            <a:off x="100894" y="484857"/>
            <a:ext cx="12091105" cy="1323439"/>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Method of selecting information that should be </a:t>
            </a:r>
          </a:p>
          <a:p>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presented to supporters</a:t>
            </a:r>
            <a:endParaRPr kumimoji="1" lang="ja-JP" altLang="en-US" sz="4000" dirty="0">
              <a:latin typeface="Times New Roman" panose="02020603050405020304" pitchFamily="18" charset="0"/>
              <a:cs typeface="Times New Roman" panose="02020603050405020304" pitchFamily="18" charset="0"/>
            </a:endParaRPr>
          </a:p>
        </p:txBody>
      </p:sp>
      <p:cxnSp>
        <p:nvCxnSpPr>
          <p:cNvPr id="16" name="直線コネクタ 15">
            <a:extLst>
              <a:ext uri="{FF2B5EF4-FFF2-40B4-BE49-F238E27FC236}">
                <a16:creationId xmlns:a16="http://schemas.microsoft.com/office/drawing/2014/main" id="{A7AFE42F-0A4A-4885-5B4D-4EDC4086618F}"/>
              </a:ext>
            </a:extLst>
          </p:cNvPr>
          <p:cNvCxnSpPr>
            <a:cxnSpLocks/>
          </p:cNvCxnSpPr>
          <p:nvPr/>
        </p:nvCxnSpPr>
        <p:spPr>
          <a:xfrm>
            <a:off x="6513095" y="2018848"/>
            <a:ext cx="709990" cy="194963"/>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A544D6C-EE25-2398-4B92-11F5DEA78310}"/>
              </a:ext>
            </a:extLst>
          </p:cNvPr>
          <p:cNvSpPr txBox="1"/>
          <p:nvPr/>
        </p:nvSpPr>
        <p:spPr>
          <a:xfrm>
            <a:off x="7223085" y="2018848"/>
            <a:ext cx="4968915" cy="4401205"/>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Safety critical time</a:t>
            </a:r>
          </a:p>
          <a:p>
            <a:r>
              <a:rPr lang="en-US" altLang="ja-JP" sz="2000" dirty="0">
                <a:latin typeface="Times New Roman" panose="02020603050405020304" pitchFamily="18" charset="0"/>
                <a:cs typeface="Times New Roman" panose="02020603050405020304" pitchFamily="18" charset="0"/>
              </a:rPr>
              <a:t>… (</a:t>
            </a:r>
            <a:r>
              <a:rPr kumimoji="1" lang="en-US" altLang="ja-JP" sz="2000" dirty="0">
                <a:latin typeface="Times New Roman" panose="02020603050405020304" pitchFamily="18" charset="0"/>
                <a:cs typeface="Times New Roman" panose="02020603050405020304" pitchFamily="18" charset="0"/>
              </a:rPr>
              <a:t>Time for supporters to safely evacuate to a nearby shelter with</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person requiring support</a:t>
            </a:r>
            <a:r>
              <a:rPr lang="en-US" altLang="ja-JP" sz="2000" dirty="0">
                <a:latin typeface="Times New Roman" panose="02020603050405020304" pitchFamily="18" charset="0"/>
                <a:cs typeface="Times New Roman" panose="02020603050405020304" pitchFamily="18" charset="0"/>
              </a:rPr>
              <a:t>)</a:t>
            </a:r>
            <a:endParaRPr kumimoji="1"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Current location of supporter</a:t>
            </a:r>
          </a:p>
          <a:p>
            <a:r>
              <a:rPr lang="en-US" altLang="ja-JP" sz="2000" dirty="0">
                <a:latin typeface="Times New Roman" panose="02020603050405020304" pitchFamily="18" charset="0"/>
                <a:cs typeface="Times New Roman" panose="02020603050405020304" pitchFamily="18" charset="0"/>
              </a:rPr>
              <a:t>Current location of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a:t>
            </a:r>
          </a:p>
          <a:p>
            <a:r>
              <a:rPr lang="en-US" altLang="ja-JP" sz="2000" dirty="0">
                <a:latin typeface="Times New Roman" panose="02020603050405020304" pitchFamily="18" charset="0"/>
                <a:cs typeface="Times New Roman" panose="02020603050405020304" pitchFamily="18" charset="0"/>
              </a:rPr>
              <a:t>Location of shelter</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Name of shelter</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(Location of designated evacuation sites and flood shelters in Sumida Ward)</a:t>
            </a:r>
          </a:p>
          <a:p>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Google Map</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Expected Flooding Area</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Scale</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cxnSp>
        <p:nvCxnSpPr>
          <p:cNvPr id="6" name="直線コネクタ 5">
            <a:extLst>
              <a:ext uri="{FF2B5EF4-FFF2-40B4-BE49-F238E27FC236}">
                <a16:creationId xmlns:a16="http://schemas.microsoft.com/office/drawing/2014/main" id="{C059C59B-3D4C-8641-66F6-23F99550666E}"/>
              </a:ext>
            </a:extLst>
          </p:cNvPr>
          <p:cNvCxnSpPr>
            <a:cxnSpLocks/>
          </p:cNvCxnSpPr>
          <p:nvPr/>
        </p:nvCxnSpPr>
        <p:spPr>
          <a:xfrm>
            <a:off x="3934326" y="3361954"/>
            <a:ext cx="3239628" cy="6704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8CD4A180-6A42-D572-FE6C-124CFE149664}"/>
              </a:ext>
            </a:extLst>
          </p:cNvPr>
          <p:cNvCxnSpPr>
            <a:cxnSpLocks/>
          </p:cNvCxnSpPr>
          <p:nvPr/>
        </p:nvCxnSpPr>
        <p:spPr>
          <a:xfrm flipV="1">
            <a:off x="3092116" y="3753853"/>
            <a:ext cx="4081838" cy="157639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FBBD93B-7576-21AE-07D3-4936ABFC8559}"/>
              </a:ext>
            </a:extLst>
          </p:cNvPr>
          <p:cNvCxnSpPr>
            <a:cxnSpLocks/>
          </p:cNvCxnSpPr>
          <p:nvPr/>
        </p:nvCxnSpPr>
        <p:spPr>
          <a:xfrm flipV="1">
            <a:off x="5861448" y="4223084"/>
            <a:ext cx="1312506" cy="129040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A4AA84B-BE9B-DD2F-D0CD-672A4C600514}"/>
              </a:ext>
            </a:extLst>
          </p:cNvPr>
          <p:cNvCxnSpPr>
            <a:cxnSpLocks/>
          </p:cNvCxnSpPr>
          <p:nvPr/>
        </p:nvCxnSpPr>
        <p:spPr>
          <a:xfrm>
            <a:off x="6725651" y="5605076"/>
            <a:ext cx="497434" cy="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92319C0-81A6-DC13-A52A-17EB66A093CE}"/>
              </a:ext>
            </a:extLst>
          </p:cNvPr>
          <p:cNvCxnSpPr>
            <a:cxnSpLocks/>
          </p:cNvCxnSpPr>
          <p:nvPr/>
        </p:nvCxnSpPr>
        <p:spPr>
          <a:xfrm>
            <a:off x="4499811" y="5889891"/>
            <a:ext cx="2723275" cy="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2A95B61-A181-E96A-BB44-DBFE42AC2DE8}"/>
              </a:ext>
            </a:extLst>
          </p:cNvPr>
          <p:cNvCxnSpPr>
            <a:cxnSpLocks/>
          </p:cNvCxnSpPr>
          <p:nvPr/>
        </p:nvCxnSpPr>
        <p:spPr>
          <a:xfrm flipV="1">
            <a:off x="2286000" y="6208295"/>
            <a:ext cx="4887954" cy="467142"/>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AA9DAA93-6E44-F8F7-83DE-4392054C2BA7}"/>
              </a:ext>
            </a:extLst>
          </p:cNvPr>
          <p:cNvSpPr/>
          <p:nvPr/>
        </p:nvSpPr>
        <p:spPr>
          <a:xfrm>
            <a:off x="7212453" y="2018848"/>
            <a:ext cx="4968914" cy="1104296"/>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C303FE90-656F-BBB5-B6DC-879632CFC362}"/>
              </a:ext>
            </a:extLst>
          </p:cNvPr>
          <p:cNvSpPr/>
          <p:nvPr/>
        </p:nvSpPr>
        <p:spPr>
          <a:xfrm>
            <a:off x="7212453" y="3310117"/>
            <a:ext cx="4968914" cy="305619"/>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24340F4-F278-1920-3A9C-342DC396339E}"/>
              </a:ext>
            </a:extLst>
          </p:cNvPr>
          <p:cNvSpPr/>
          <p:nvPr/>
        </p:nvSpPr>
        <p:spPr>
          <a:xfrm>
            <a:off x="7212453" y="3609897"/>
            <a:ext cx="4968914" cy="305619"/>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ADD8D35-6583-3734-6DBB-25DD7DA743AF}"/>
              </a:ext>
            </a:extLst>
          </p:cNvPr>
          <p:cNvSpPr/>
          <p:nvPr/>
        </p:nvSpPr>
        <p:spPr>
          <a:xfrm>
            <a:off x="7211478" y="3915516"/>
            <a:ext cx="4968914" cy="1251611"/>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3E2A3E1-711F-119A-DE1D-61B499DEB78C}"/>
              </a:ext>
            </a:extLst>
          </p:cNvPr>
          <p:cNvSpPr/>
          <p:nvPr/>
        </p:nvSpPr>
        <p:spPr>
          <a:xfrm>
            <a:off x="7223086" y="5421710"/>
            <a:ext cx="4968914" cy="305619"/>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3E1AE94-B1B0-CE6E-DA36-4191BFDBC128}"/>
              </a:ext>
            </a:extLst>
          </p:cNvPr>
          <p:cNvSpPr/>
          <p:nvPr/>
        </p:nvSpPr>
        <p:spPr>
          <a:xfrm>
            <a:off x="7223086" y="5727221"/>
            <a:ext cx="4968914" cy="305619"/>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55AA4A1-5396-33AA-D084-CAC6A6672ACD}"/>
              </a:ext>
            </a:extLst>
          </p:cNvPr>
          <p:cNvSpPr/>
          <p:nvPr/>
        </p:nvSpPr>
        <p:spPr>
          <a:xfrm>
            <a:off x="7222111" y="6027379"/>
            <a:ext cx="4968914" cy="305619"/>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4795D79-DD74-9C2E-54A1-2B30E09D9BCF}"/>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86769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C51A8A53-96FB-0340-3D4F-39C7058F130B}"/>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9AE741D1-1B74-9B2F-3D58-32B205C1E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814054"/>
            <a:ext cx="7102011" cy="5043946"/>
          </a:xfrm>
          <a:prstGeom prst="rect">
            <a:avLst/>
          </a:prstGeom>
        </p:spPr>
      </p:pic>
      <p:sp>
        <p:nvSpPr>
          <p:cNvPr id="5" name="スライド番号プレースホルダー 4">
            <a:extLst>
              <a:ext uri="{FF2B5EF4-FFF2-40B4-BE49-F238E27FC236}">
                <a16:creationId xmlns:a16="http://schemas.microsoft.com/office/drawing/2014/main" id="{2E7D6270-2BE1-B447-9C41-C839849E3C04}"/>
              </a:ext>
            </a:extLst>
          </p:cNvPr>
          <p:cNvSpPr>
            <a:spLocks noGrp="1"/>
          </p:cNvSpPr>
          <p:nvPr>
            <p:ph type="sldNum" sz="quarter" idx="12"/>
          </p:nvPr>
        </p:nvSpPr>
        <p:spPr/>
        <p:txBody>
          <a:bodyPr/>
          <a:lstStyle/>
          <a:p>
            <a:fld id="{B54E7156-B443-48FC-B78F-C26BC1A99D46}" type="slidenum">
              <a:rPr kumimoji="1" lang="ja-JP" altLang="en-US" smtClean="0"/>
              <a:t>16</a:t>
            </a:fld>
            <a:endParaRPr kumimoji="1" lang="ja-JP" altLang="en-US"/>
          </a:p>
        </p:txBody>
      </p:sp>
      <p:sp>
        <p:nvSpPr>
          <p:cNvPr id="10" name="テキスト ボックス 9">
            <a:extLst>
              <a:ext uri="{FF2B5EF4-FFF2-40B4-BE49-F238E27FC236}">
                <a16:creationId xmlns:a16="http://schemas.microsoft.com/office/drawing/2014/main" id="{0424791F-92AA-0174-B59E-71EF66797ADD}"/>
              </a:ext>
            </a:extLst>
          </p:cNvPr>
          <p:cNvSpPr txBox="1"/>
          <p:nvPr/>
        </p:nvSpPr>
        <p:spPr>
          <a:xfrm>
            <a:off x="100894" y="484857"/>
            <a:ext cx="12091105" cy="1323439"/>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Method of selecting information that should be </a:t>
            </a:r>
          </a:p>
          <a:p>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presented to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4FB223E9-C4E2-59BF-79D5-DECEC3435E63}"/>
              </a:ext>
            </a:extLst>
          </p:cNvPr>
          <p:cNvSpPr txBox="1"/>
          <p:nvPr/>
        </p:nvSpPr>
        <p:spPr>
          <a:xfrm>
            <a:off x="7210926" y="1808296"/>
            <a:ext cx="4989095" cy="4770537"/>
          </a:xfrm>
          <a:prstGeom prst="rect">
            <a:avLst/>
          </a:prstGeom>
          <a:noFill/>
        </p:spPr>
        <p:txBody>
          <a:bodyPr wrap="square" rtlCol="0">
            <a:spAutoFit/>
          </a:bodyPr>
          <a:lstStyle/>
          <a:p>
            <a:r>
              <a:rPr kumimoji="1" lang="en-US" altLang="ja-JP" sz="1600" dirty="0">
                <a:latin typeface="Times New Roman" panose="02020603050405020304" pitchFamily="18" charset="0"/>
                <a:cs typeface="Times New Roman" panose="02020603050405020304" pitchFamily="18" charset="0"/>
              </a:rPr>
              <a:t>Safety critical time</a:t>
            </a:r>
            <a:r>
              <a:rPr lang="en-US" altLang="ja-JP" sz="1600" dirty="0">
                <a:latin typeface="Times New Roman" panose="02020603050405020304" pitchFamily="18" charset="0"/>
                <a:cs typeface="Times New Roman" panose="02020603050405020304" pitchFamily="18" charset="0"/>
              </a:rPr>
              <a:t>, Current location of supporter</a:t>
            </a:r>
          </a:p>
          <a:p>
            <a:r>
              <a:rPr lang="en-US" altLang="ja-JP" sz="1600" dirty="0">
                <a:latin typeface="Times New Roman" panose="02020603050405020304" pitchFamily="18" charset="0"/>
                <a:cs typeface="Times New Roman" panose="02020603050405020304" pitchFamily="18" charset="0"/>
              </a:rPr>
              <a:t>Current location of </a:t>
            </a:r>
            <a:r>
              <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a:t>
            </a:r>
          </a:p>
          <a:p>
            <a:r>
              <a:rPr lang="en-US" altLang="ja-JP" sz="1600" dirty="0">
                <a:latin typeface="Times New Roman" panose="02020603050405020304" pitchFamily="18" charset="0"/>
                <a:cs typeface="Times New Roman" panose="02020603050405020304" pitchFamily="18" charset="0"/>
              </a:rPr>
              <a:t>Location of shelter</a:t>
            </a:r>
            <a:r>
              <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1600" dirty="0">
                <a:latin typeface="Times New Roman" panose="02020603050405020304" pitchFamily="18" charset="0"/>
                <a:cs typeface="Times New Roman" panose="02020603050405020304" pitchFamily="18" charset="0"/>
              </a:rPr>
              <a:t>Name of shelter</a:t>
            </a:r>
            <a:r>
              <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1600" dirty="0">
                <a:latin typeface="Times New Roman" panose="02020603050405020304" pitchFamily="18" charset="0"/>
                <a:cs typeface="Times New Roman" panose="02020603050405020304" pitchFamily="18" charset="0"/>
              </a:rPr>
              <a:t>Google Map</a:t>
            </a:r>
            <a:endPar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1600" dirty="0">
                <a:latin typeface="Times New Roman" panose="02020603050405020304" pitchFamily="18" charset="0"/>
                <a:cs typeface="Times New Roman" panose="02020603050405020304" pitchFamily="18" charset="0"/>
              </a:rPr>
              <a:t>Expected Flooding Area</a:t>
            </a:r>
            <a:r>
              <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1600" dirty="0">
                <a:latin typeface="Times New Roman" panose="02020603050405020304" pitchFamily="18" charset="0"/>
                <a:cs typeface="Times New Roman" panose="02020603050405020304" pitchFamily="18" charset="0"/>
              </a:rPr>
              <a:t>Scale</a:t>
            </a:r>
            <a:endPar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2000"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Time from the supporter's current location to </a:t>
            </a:r>
          </a:p>
          <a:p>
            <a:r>
              <a:rPr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the person requiring support</a:t>
            </a: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2000"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Time from the current location of the person </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requiring support to the evacuation site</a:t>
            </a: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2000"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Route from supporters to evacuation centers </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(support route)</a:t>
            </a: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2000"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Information on the person requiring </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support (name)</a:t>
            </a: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Information on the person requiring </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support (photo)</a:t>
            </a: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Information on the person requiring </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support (details of assistance)</a:t>
            </a:r>
          </a:p>
        </p:txBody>
      </p:sp>
      <p:cxnSp>
        <p:nvCxnSpPr>
          <p:cNvPr id="13" name="直線コネクタ 12">
            <a:extLst>
              <a:ext uri="{FF2B5EF4-FFF2-40B4-BE49-F238E27FC236}">
                <a16:creationId xmlns:a16="http://schemas.microsoft.com/office/drawing/2014/main" id="{6FD5DF1F-EA43-D6F1-B84E-B2DA8CA7CDD7}"/>
              </a:ext>
            </a:extLst>
          </p:cNvPr>
          <p:cNvCxnSpPr>
            <a:cxnSpLocks/>
          </p:cNvCxnSpPr>
          <p:nvPr/>
        </p:nvCxnSpPr>
        <p:spPr>
          <a:xfrm>
            <a:off x="2935710" y="2622884"/>
            <a:ext cx="4275216" cy="351124"/>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76B43C2-3A14-D8B0-8DA3-9CA82A9E15D8}"/>
              </a:ext>
            </a:extLst>
          </p:cNvPr>
          <p:cNvCxnSpPr>
            <a:cxnSpLocks/>
          </p:cNvCxnSpPr>
          <p:nvPr/>
        </p:nvCxnSpPr>
        <p:spPr>
          <a:xfrm>
            <a:off x="2911642" y="3067684"/>
            <a:ext cx="4275216" cy="47577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49203CE-55BD-7772-6C49-9F49CAFEA740}"/>
              </a:ext>
            </a:extLst>
          </p:cNvPr>
          <p:cNvCxnSpPr>
            <a:cxnSpLocks/>
          </p:cNvCxnSpPr>
          <p:nvPr/>
        </p:nvCxnSpPr>
        <p:spPr>
          <a:xfrm flipV="1">
            <a:off x="3838074" y="4227638"/>
            <a:ext cx="3348784" cy="33165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7375BC-F2AF-FC8D-B4A1-35A2EDE6FF84}"/>
              </a:ext>
            </a:extLst>
          </p:cNvPr>
          <p:cNvCxnSpPr>
            <a:cxnSpLocks/>
          </p:cNvCxnSpPr>
          <p:nvPr/>
        </p:nvCxnSpPr>
        <p:spPr>
          <a:xfrm>
            <a:off x="6535150" y="2833713"/>
            <a:ext cx="651708" cy="198283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B02F66D-31E0-2DDA-D00B-18E9A4009795}"/>
              </a:ext>
            </a:extLst>
          </p:cNvPr>
          <p:cNvCxnSpPr>
            <a:cxnSpLocks/>
          </p:cNvCxnSpPr>
          <p:nvPr/>
        </p:nvCxnSpPr>
        <p:spPr>
          <a:xfrm>
            <a:off x="6497052" y="4024287"/>
            <a:ext cx="689806" cy="1440848"/>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71EE702-E50B-0FC3-9EEE-5FCDC71D9125}"/>
              </a:ext>
            </a:extLst>
          </p:cNvPr>
          <p:cNvCxnSpPr>
            <a:cxnSpLocks/>
          </p:cNvCxnSpPr>
          <p:nvPr/>
        </p:nvCxnSpPr>
        <p:spPr>
          <a:xfrm>
            <a:off x="5883442" y="4373447"/>
            <a:ext cx="1303416" cy="1696732"/>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79D3AF7B-5386-FC22-7617-2539764B7B87}"/>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14" name="正方形/長方形 13">
            <a:extLst>
              <a:ext uri="{FF2B5EF4-FFF2-40B4-BE49-F238E27FC236}">
                <a16:creationId xmlns:a16="http://schemas.microsoft.com/office/drawing/2014/main" id="{DF40CF11-EAB2-4AD2-1462-277725235FCF}"/>
              </a:ext>
            </a:extLst>
          </p:cNvPr>
          <p:cNvSpPr/>
          <p:nvPr/>
        </p:nvSpPr>
        <p:spPr>
          <a:xfrm>
            <a:off x="7224951" y="2844346"/>
            <a:ext cx="4968914" cy="59528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65F38C8-48B0-0C49-1004-B9422004BED3}"/>
              </a:ext>
            </a:extLst>
          </p:cNvPr>
          <p:cNvSpPr/>
          <p:nvPr/>
        </p:nvSpPr>
        <p:spPr>
          <a:xfrm>
            <a:off x="7228495" y="3447349"/>
            <a:ext cx="4968914" cy="59528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C28511F-5E0F-D4FE-8AA0-3C238F2456E8}"/>
              </a:ext>
            </a:extLst>
          </p:cNvPr>
          <p:cNvSpPr/>
          <p:nvPr/>
        </p:nvSpPr>
        <p:spPr>
          <a:xfrm>
            <a:off x="7228495" y="4037566"/>
            <a:ext cx="4968914" cy="659086"/>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250D75D-BAED-F41C-DA2F-2FEE5DC93758}"/>
              </a:ext>
            </a:extLst>
          </p:cNvPr>
          <p:cNvSpPr/>
          <p:nvPr/>
        </p:nvSpPr>
        <p:spPr>
          <a:xfrm>
            <a:off x="7228495" y="4696651"/>
            <a:ext cx="4968914" cy="603003"/>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B7278815-726B-6ADF-D1D9-5D3FA73CD374}"/>
              </a:ext>
            </a:extLst>
          </p:cNvPr>
          <p:cNvSpPr/>
          <p:nvPr/>
        </p:nvSpPr>
        <p:spPr>
          <a:xfrm>
            <a:off x="7231107" y="5299655"/>
            <a:ext cx="4968914" cy="59528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30A226A0-CE92-CDD2-9314-7D4148A161D9}"/>
              </a:ext>
            </a:extLst>
          </p:cNvPr>
          <p:cNvSpPr/>
          <p:nvPr/>
        </p:nvSpPr>
        <p:spPr>
          <a:xfrm>
            <a:off x="7230022" y="5886988"/>
            <a:ext cx="4968914" cy="59528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428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D38D1AB6-8FB6-3E93-AA19-11587A56C6EE}"/>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13274D2B-6FF4-FE9B-15C5-438B9F79E90D}"/>
              </a:ext>
            </a:extLst>
          </p:cNvPr>
          <p:cNvSpPr>
            <a:spLocks noGrp="1"/>
          </p:cNvSpPr>
          <p:nvPr>
            <p:ph type="sldNum" sz="quarter" idx="12"/>
          </p:nvPr>
        </p:nvSpPr>
        <p:spPr/>
        <p:txBody>
          <a:bodyPr/>
          <a:lstStyle/>
          <a:p>
            <a:fld id="{B54E7156-B443-48FC-B78F-C26BC1A99D46}" type="slidenum">
              <a:rPr kumimoji="1" lang="ja-JP" altLang="en-US" smtClean="0"/>
              <a:t>17</a:t>
            </a:fld>
            <a:endParaRPr kumimoji="1" lang="ja-JP" altLang="en-US"/>
          </a:p>
        </p:txBody>
      </p:sp>
      <p:sp>
        <p:nvSpPr>
          <p:cNvPr id="2" name="テキスト ボックス 1">
            <a:extLst>
              <a:ext uri="{FF2B5EF4-FFF2-40B4-BE49-F238E27FC236}">
                <a16:creationId xmlns:a16="http://schemas.microsoft.com/office/drawing/2014/main" id="{32B434CB-8774-1795-BB09-0BAC1B2EA93D}"/>
              </a:ext>
            </a:extLst>
          </p:cNvPr>
          <p:cNvSpPr txBox="1"/>
          <p:nvPr/>
        </p:nvSpPr>
        <p:spPr>
          <a:xfrm>
            <a:off x="144379" y="2510547"/>
            <a:ext cx="11903242" cy="3862596"/>
          </a:xfrm>
          <a:prstGeom prst="rect">
            <a:avLst/>
          </a:prstGeom>
          <a:solidFill>
            <a:schemeClr val="accent1">
              <a:lumMod val="20000"/>
              <a:lumOff val="80000"/>
            </a:schemeClr>
          </a:solidFill>
        </p:spPr>
        <p:txBody>
          <a:bodyPr wrap="square" rtlCol="0">
            <a:spAutoFit/>
          </a:bodyPr>
          <a:lstStyle/>
          <a:p>
            <a:r>
              <a:rPr lang="ja-JP" altLang="en-US" sz="3500"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a:t>
            </a:r>
            <a:r>
              <a:rPr lang="en-US" altLang="ja-JP" sz="3500" dirty="0">
                <a:latin typeface="Times New Roman" panose="02020603050405020304" pitchFamily="18" charset="0"/>
                <a:ea typeface="UD デジタル 教科書体 N-B" panose="02020700000000000000" pitchFamily="17" charset="-128"/>
                <a:cs typeface="Times New Roman" panose="02020603050405020304" pitchFamily="18" charset="0"/>
              </a:rPr>
              <a:t>You commute to school or work in an area of Sumida</a:t>
            </a:r>
            <a:r>
              <a:rPr lang="ja-JP" altLang="en-US" sz="35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3500" dirty="0">
                <a:latin typeface="Times New Roman" panose="02020603050405020304" pitchFamily="18" charset="0"/>
                <a:ea typeface="UD デジタル 教科書体 N-B" panose="02020700000000000000" pitchFamily="17" charset="-128"/>
                <a:cs typeface="Times New Roman" panose="02020603050405020304" pitchFamily="18" charset="0"/>
              </a:rPr>
              <a:t>Ward, Tokyo, and are somewhat familiar with the cityscape. Due to heavy rainfall from the previous day, your current location and the surrounding area will be inundated with approximately 2 meters of water in 1 hour and 30 minutes. </a:t>
            </a:r>
            <a:r>
              <a:rPr lang="en-US" altLang="ja-JP" sz="35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You are in danger of death if you do not evacuate.</a:t>
            </a:r>
            <a:r>
              <a:rPr lang="en-US" altLang="ja-JP" sz="3500" dirty="0">
                <a:latin typeface="Times New Roman" panose="02020603050405020304" pitchFamily="18" charset="0"/>
                <a:ea typeface="UD デジタル 教科書体 N-B" panose="02020700000000000000" pitchFamily="17" charset="-128"/>
                <a:cs typeface="Times New Roman" panose="02020603050405020304" pitchFamily="18" charset="0"/>
              </a:rPr>
              <a:t> You decide to evacuate to a nearby shelter, but there may be time to help those in need.</a:t>
            </a:r>
          </a:p>
        </p:txBody>
      </p:sp>
      <p:sp>
        <p:nvSpPr>
          <p:cNvPr id="9" name="テキスト ボックス 8">
            <a:extLst>
              <a:ext uri="{FF2B5EF4-FFF2-40B4-BE49-F238E27FC236}">
                <a16:creationId xmlns:a16="http://schemas.microsoft.com/office/drawing/2014/main" id="{32BDF822-F149-3F93-46BF-DFEDC75489CB}"/>
              </a:ext>
            </a:extLst>
          </p:cNvPr>
          <p:cNvSpPr txBox="1"/>
          <p:nvPr/>
        </p:nvSpPr>
        <p:spPr>
          <a:xfrm>
            <a:off x="100894" y="484857"/>
            <a:ext cx="12091105" cy="1323439"/>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Method of selecting information that should be </a:t>
            </a:r>
          </a:p>
          <a:p>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presented to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3" name="テキスト ボックス 2">
            <a:extLst>
              <a:ext uri="{FF2B5EF4-FFF2-40B4-BE49-F238E27FC236}">
                <a16:creationId xmlns:a16="http://schemas.microsoft.com/office/drawing/2014/main" id="{CD4CBBFE-9004-C06F-9566-8DC182B47C9E}"/>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6" name="テキスト ボックス 5">
            <a:extLst>
              <a:ext uri="{FF2B5EF4-FFF2-40B4-BE49-F238E27FC236}">
                <a16:creationId xmlns:a16="http://schemas.microsoft.com/office/drawing/2014/main" id="{18AFA0C9-5325-A34C-C2DD-1F35120FE2D5}"/>
              </a:ext>
            </a:extLst>
          </p:cNvPr>
          <p:cNvSpPr txBox="1"/>
          <p:nvPr/>
        </p:nvSpPr>
        <p:spPr>
          <a:xfrm>
            <a:off x="144379" y="1956549"/>
            <a:ext cx="5896166" cy="553998"/>
          </a:xfrm>
          <a:prstGeom prst="rect">
            <a:avLst/>
          </a:prstGeom>
          <a:solidFill>
            <a:schemeClr val="accent1">
              <a:lumMod val="40000"/>
              <a:lumOff val="60000"/>
            </a:schemeClr>
          </a:solidFill>
        </p:spPr>
        <p:txBody>
          <a:bodyPr wrap="none" rtlCol="0">
            <a:spAutoFit/>
          </a:bodyPr>
          <a:lstStyle/>
          <a:p>
            <a:r>
              <a:rPr kumimoji="1" lang="en-US" altLang="ja-JP" sz="3000" dirty="0">
                <a:latin typeface="Times New Roman" panose="02020603050405020304" pitchFamily="18" charset="0"/>
                <a:cs typeface="Times New Roman" panose="02020603050405020304" pitchFamily="18" charset="0"/>
              </a:rPr>
              <a:t>The role-play scenario for supporters</a:t>
            </a:r>
            <a:endParaRPr kumimoji="1" lang="ja-JP" alt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7228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2563A0B-750D-8D16-B2FF-81388D7E417E}"/>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CEB4E2AA-B27F-663E-138F-15A865748760}"/>
              </a:ext>
            </a:extLst>
          </p:cNvPr>
          <p:cNvSpPr>
            <a:spLocks noGrp="1"/>
          </p:cNvSpPr>
          <p:nvPr>
            <p:ph type="sldNum" sz="quarter" idx="12"/>
          </p:nvPr>
        </p:nvSpPr>
        <p:spPr/>
        <p:txBody>
          <a:bodyPr/>
          <a:lstStyle/>
          <a:p>
            <a:fld id="{B54E7156-B443-48FC-B78F-C26BC1A99D46}" type="slidenum">
              <a:rPr kumimoji="1" lang="ja-JP" altLang="en-US" smtClean="0"/>
              <a:t>18</a:t>
            </a:fld>
            <a:endParaRPr kumimoji="1" lang="ja-JP" altLang="en-US"/>
          </a:p>
        </p:txBody>
      </p:sp>
      <p:pic>
        <p:nvPicPr>
          <p:cNvPr id="4" name="図 3">
            <a:extLst>
              <a:ext uri="{FF2B5EF4-FFF2-40B4-BE49-F238E27FC236}">
                <a16:creationId xmlns:a16="http://schemas.microsoft.com/office/drawing/2014/main" id="{8848BCF5-8BE9-E96A-98EB-8F693557E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22041"/>
            <a:ext cx="12192000" cy="3244916"/>
          </a:xfrm>
          <a:prstGeom prst="rect">
            <a:avLst/>
          </a:prstGeom>
        </p:spPr>
      </p:pic>
      <p:sp>
        <p:nvSpPr>
          <p:cNvPr id="9" name="テキスト ボックス 8">
            <a:extLst>
              <a:ext uri="{FF2B5EF4-FFF2-40B4-BE49-F238E27FC236}">
                <a16:creationId xmlns:a16="http://schemas.microsoft.com/office/drawing/2014/main" id="{2A8EDFF3-F3A3-E0EB-83BC-C18794E70284}"/>
              </a:ext>
            </a:extLst>
          </p:cNvPr>
          <p:cNvSpPr txBox="1"/>
          <p:nvPr/>
        </p:nvSpPr>
        <p:spPr>
          <a:xfrm>
            <a:off x="100894" y="484857"/>
            <a:ext cx="12091105" cy="1323439"/>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(2) Method of selecting information that should be </a:t>
            </a:r>
            <a:endParaRPr lang="en-US" altLang="ja-JP" sz="4000" dirty="0">
              <a:latin typeface="Times New Roman" panose="02020603050405020304" pitchFamily="18" charset="0"/>
              <a:cs typeface="Times New Roman" panose="02020603050405020304" pitchFamily="18" charset="0"/>
            </a:endParaRPr>
          </a:p>
          <a:p>
            <a:r>
              <a:rPr kumimoji="1" lang="ja-JP" altLang="en-US"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presented to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ersons requiring support</a:t>
            </a:r>
            <a:endParaRPr kumimoji="1" lang="ja-JP" altLang="en-US" sz="4000" dirty="0">
              <a:latin typeface="Times New Roman" panose="02020603050405020304" pitchFamily="18" charset="0"/>
              <a:cs typeface="Times New Roman" panose="02020603050405020304" pitchFamily="18" charset="0"/>
            </a:endParaRPr>
          </a:p>
        </p:txBody>
      </p:sp>
      <p:cxnSp>
        <p:nvCxnSpPr>
          <p:cNvPr id="10" name="直線矢印コネクタ 9">
            <a:extLst>
              <a:ext uri="{FF2B5EF4-FFF2-40B4-BE49-F238E27FC236}">
                <a16:creationId xmlns:a16="http://schemas.microsoft.com/office/drawing/2014/main" id="{BF455435-A742-648E-7F52-A970312301BD}"/>
              </a:ext>
            </a:extLst>
          </p:cNvPr>
          <p:cNvCxnSpPr>
            <a:stCxn id="13" idx="3"/>
            <a:endCxn id="12" idx="1"/>
          </p:cNvCxnSpPr>
          <p:nvPr/>
        </p:nvCxnSpPr>
        <p:spPr>
          <a:xfrm flipV="1">
            <a:off x="2433690" y="2137574"/>
            <a:ext cx="7173793" cy="278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F441908-844E-A0AE-1C86-9CF9EEC1CE38}"/>
              </a:ext>
            </a:extLst>
          </p:cNvPr>
          <p:cNvSpPr txBox="1"/>
          <p:nvPr/>
        </p:nvSpPr>
        <p:spPr>
          <a:xfrm>
            <a:off x="3224463" y="1868043"/>
            <a:ext cx="1018227" cy="553998"/>
          </a:xfrm>
          <a:prstGeom prst="rect">
            <a:avLst/>
          </a:prstGeom>
          <a:solidFill>
            <a:schemeClr val="accent1">
              <a:lumMod val="40000"/>
              <a:lumOff val="60000"/>
            </a:schemeClr>
          </a:solid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Ideal</a:t>
            </a:r>
            <a:endParaRPr kumimoji="1" lang="ja-JP" altLang="en-US" sz="3000" b="1" dirty="0">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A070D3DC-3B0E-6DE2-4C6C-AF9A1CC408FE}"/>
              </a:ext>
            </a:extLst>
          </p:cNvPr>
          <p:cNvSpPr txBox="1"/>
          <p:nvPr/>
        </p:nvSpPr>
        <p:spPr>
          <a:xfrm>
            <a:off x="9607483" y="1860575"/>
            <a:ext cx="1895071" cy="553998"/>
          </a:xfrm>
          <a:prstGeom prst="rect">
            <a:avLst/>
          </a:prstGeom>
          <a:no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Maximum</a:t>
            </a:r>
            <a:endParaRPr kumimoji="1" lang="ja-JP" altLang="en-US" sz="3000" b="1" dirty="0">
              <a:latin typeface="Times New Roman" panose="02020603050405020304" pitchFamily="18" charset="0"/>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9BFAF325-8C16-D6C8-9FE1-9597FAFB5E15}"/>
              </a:ext>
            </a:extLst>
          </p:cNvPr>
          <p:cNvSpPr txBox="1"/>
          <p:nvPr/>
        </p:nvSpPr>
        <p:spPr>
          <a:xfrm>
            <a:off x="602740" y="1888413"/>
            <a:ext cx="1830950" cy="553998"/>
          </a:xfrm>
          <a:prstGeom prst="rect">
            <a:avLst/>
          </a:prstGeom>
          <a:no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Minimum</a:t>
            </a:r>
            <a:endParaRPr kumimoji="1" lang="ja-JP" altLang="en-US" sz="3000" b="1" dirty="0">
              <a:latin typeface="Times New Roman" panose="02020603050405020304" pitchFamily="18" charset="0"/>
              <a:cs typeface="Times New Roman" panose="02020603050405020304" pitchFamily="18" charset="0"/>
            </a:endParaRPr>
          </a:p>
        </p:txBody>
      </p:sp>
      <p:sp>
        <p:nvSpPr>
          <p:cNvPr id="14" name="四角形: 角を丸くする 13">
            <a:extLst>
              <a:ext uri="{FF2B5EF4-FFF2-40B4-BE49-F238E27FC236}">
                <a16:creationId xmlns:a16="http://schemas.microsoft.com/office/drawing/2014/main" id="{CBBFC211-8B47-3FEB-CAA3-0A19DF0C6F81}"/>
              </a:ext>
            </a:extLst>
          </p:cNvPr>
          <p:cNvSpPr/>
          <p:nvPr/>
        </p:nvSpPr>
        <p:spPr>
          <a:xfrm>
            <a:off x="2310063" y="1909165"/>
            <a:ext cx="2899611" cy="367427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B75AB23A-1875-1465-6D5E-2A84D25C64FD}"/>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589228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2FF1A71-AE27-9749-86A2-42BC09257654}"/>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9D2DF622-5A4E-FA09-0EB1-9212D053136C}"/>
              </a:ext>
            </a:extLst>
          </p:cNvPr>
          <p:cNvSpPr>
            <a:spLocks noGrp="1"/>
          </p:cNvSpPr>
          <p:nvPr>
            <p:ph type="sldNum" sz="quarter" idx="12"/>
          </p:nvPr>
        </p:nvSpPr>
        <p:spPr/>
        <p:txBody>
          <a:bodyPr/>
          <a:lstStyle/>
          <a:p>
            <a:fld id="{B54E7156-B443-48FC-B78F-C26BC1A99D46}" type="slidenum">
              <a:rPr kumimoji="1" lang="ja-JP" altLang="en-US" smtClean="0"/>
              <a:t>19</a:t>
            </a:fld>
            <a:endParaRPr kumimoji="1" lang="ja-JP" altLang="en-US"/>
          </a:p>
        </p:txBody>
      </p:sp>
      <p:pic>
        <p:nvPicPr>
          <p:cNvPr id="6" name="図 5">
            <a:extLst>
              <a:ext uri="{FF2B5EF4-FFF2-40B4-BE49-F238E27FC236}">
                <a16:creationId xmlns:a16="http://schemas.microsoft.com/office/drawing/2014/main" id="{DABF042F-9BF9-9438-0797-CA98995D1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808296"/>
            <a:ext cx="7110118" cy="5049704"/>
          </a:xfrm>
          <a:prstGeom prst="rect">
            <a:avLst/>
          </a:prstGeom>
        </p:spPr>
      </p:pic>
      <p:sp>
        <p:nvSpPr>
          <p:cNvPr id="7" name="テキスト ボックス 6">
            <a:extLst>
              <a:ext uri="{FF2B5EF4-FFF2-40B4-BE49-F238E27FC236}">
                <a16:creationId xmlns:a16="http://schemas.microsoft.com/office/drawing/2014/main" id="{353ECDFE-9CD0-9366-CEBE-D2639A74D0A0}"/>
              </a:ext>
            </a:extLst>
          </p:cNvPr>
          <p:cNvSpPr txBox="1"/>
          <p:nvPr/>
        </p:nvSpPr>
        <p:spPr>
          <a:xfrm>
            <a:off x="7211012" y="2091670"/>
            <a:ext cx="4968915" cy="4401205"/>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Estimated time of arrival</a:t>
            </a:r>
          </a:p>
          <a:p>
            <a:r>
              <a:rPr lang="en-US" altLang="ja-JP" sz="2000" dirty="0">
                <a:latin typeface="Times New Roman" panose="02020603050405020304" pitchFamily="18" charset="0"/>
                <a:cs typeface="Times New Roman" panose="02020603050405020304" pitchFamily="18" charset="0"/>
              </a:rPr>
              <a:t>… (</a:t>
            </a:r>
            <a:r>
              <a:rPr kumimoji="1" lang="en-US" altLang="ja-JP" sz="2000" dirty="0">
                <a:latin typeface="Times New Roman" panose="02020603050405020304" pitchFamily="18" charset="0"/>
                <a:cs typeface="Times New Roman" panose="02020603050405020304" pitchFamily="18" charset="0"/>
              </a:rPr>
              <a:t>The time it takes for a support person to reach the person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requiring support</a:t>
            </a:r>
            <a:r>
              <a:rPr lang="en-US" altLang="ja-JP" sz="2000" dirty="0">
                <a:latin typeface="Times New Roman" panose="02020603050405020304" pitchFamily="18" charset="0"/>
                <a:cs typeface="Times New Roman" panose="02020603050405020304" pitchFamily="18" charset="0"/>
              </a:rPr>
              <a:t>)</a:t>
            </a:r>
            <a:endParaRPr kumimoji="1"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Current location of supporter</a:t>
            </a:r>
          </a:p>
          <a:p>
            <a:r>
              <a:rPr lang="en-US" altLang="ja-JP" sz="2000" dirty="0">
                <a:latin typeface="Times New Roman" panose="02020603050405020304" pitchFamily="18" charset="0"/>
                <a:cs typeface="Times New Roman" panose="02020603050405020304" pitchFamily="18" charset="0"/>
              </a:rPr>
              <a:t>Current location of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a:t>
            </a:r>
          </a:p>
          <a:p>
            <a:r>
              <a:rPr lang="en-US" altLang="ja-JP" sz="2000" dirty="0">
                <a:latin typeface="Times New Roman" panose="02020603050405020304" pitchFamily="18" charset="0"/>
                <a:cs typeface="Times New Roman" panose="02020603050405020304" pitchFamily="18" charset="0"/>
              </a:rPr>
              <a:t>Location of shelter</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Name of shelter</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(Location of designated evacuation sites and flood shelters in Sumida Ward)</a:t>
            </a:r>
          </a:p>
          <a:p>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Google Map</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Expected Flooding Area</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Scale</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cxnSp>
        <p:nvCxnSpPr>
          <p:cNvPr id="8" name="直線コネクタ 7">
            <a:extLst>
              <a:ext uri="{FF2B5EF4-FFF2-40B4-BE49-F238E27FC236}">
                <a16:creationId xmlns:a16="http://schemas.microsoft.com/office/drawing/2014/main" id="{18ED7CC8-A7B3-B4BF-EC14-288571C7A306}"/>
              </a:ext>
            </a:extLst>
          </p:cNvPr>
          <p:cNvCxnSpPr>
            <a:cxnSpLocks/>
          </p:cNvCxnSpPr>
          <p:nvPr/>
        </p:nvCxnSpPr>
        <p:spPr>
          <a:xfrm>
            <a:off x="6146446" y="2091670"/>
            <a:ext cx="1070602" cy="185347"/>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10873EF-D512-C957-7FA7-5BF181B591DB}"/>
              </a:ext>
            </a:extLst>
          </p:cNvPr>
          <p:cNvCxnSpPr>
            <a:cxnSpLocks/>
          </p:cNvCxnSpPr>
          <p:nvPr/>
        </p:nvCxnSpPr>
        <p:spPr>
          <a:xfrm>
            <a:off x="3850105" y="3356134"/>
            <a:ext cx="3363925" cy="194064"/>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CE61D6D-F9C5-4709-AD6B-5234A4A1C3BE}"/>
              </a:ext>
            </a:extLst>
          </p:cNvPr>
          <p:cNvCxnSpPr>
            <a:cxnSpLocks/>
          </p:cNvCxnSpPr>
          <p:nvPr/>
        </p:nvCxnSpPr>
        <p:spPr>
          <a:xfrm flipV="1">
            <a:off x="3068053" y="3845387"/>
            <a:ext cx="4144468" cy="161695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9D7D9A0-70E4-189C-E9E2-789638549A89}"/>
              </a:ext>
            </a:extLst>
          </p:cNvPr>
          <p:cNvCxnSpPr>
            <a:cxnSpLocks/>
          </p:cNvCxnSpPr>
          <p:nvPr/>
        </p:nvCxnSpPr>
        <p:spPr>
          <a:xfrm flipV="1">
            <a:off x="5943600" y="4314108"/>
            <a:ext cx="1274958" cy="1148229"/>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8AD777F-C574-E9CC-9FCF-CC286317E84C}"/>
              </a:ext>
            </a:extLst>
          </p:cNvPr>
          <p:cNvCxnSpPr>
            <a:cxnSpLocks/>
          </p:cNvCxnSpPr>
          <p:nvPr/>
        </p:nvCxnSpPr>
        <p:spPr>
          <a:xfrm>
            <a:off x="6954253" y="5652931"/>
            <a:ext cx="244686" cy="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9953AD6-AEDB-1785-67F7-6EC53E5D9888}"/>
              </a:ext>
            </a:extLst>
          </p:cNvPr>
          <p:cNvCxnSpPr>
            <a:cxnSpLocks/>
          </p:cNvCxnSpPr>
          <p:nvPr/>
        </p:nvCxnSpPr>
        <p:spPr>
          <a:xfrm>
            <a:off x="4357458" y="5931058"/>
            <a:ext cx="2841481" cy="46631"/>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A06E114-2B8E-7A9B-A157-38B39971B982}"/>
              </a:ext>
            </a:extLst>
          </p:cNvPr>
          <p:cNvCxnSpPr>
            <a:cxnSpLocks/>
          </p:cNvCxnSpPr>
          <p:nvPr/>
        </p:nvCxnSpPr>
        <p:spPr>
          <a:xfrm flipV="1">
            <a:off x="2346158" y="6279131"/>
            <a:ext cx="4852780" cy="39630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C39A4574-7F61-500A-89F5-BC8CC55EE79E}"/>
              </a:ext>
            </a:extLst>
          </p:cNvPr>
          <p:cNvSpPr txBox="1"/>
          <p:nvPr/>
        </p:nvSpPr>
        <p:spPr>
          <a:xfrm>
            <a:off x="100894" y="484857"/>
            <a:ext cx="12091105" cy="1323439"/>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(2) Method of selecting information that should be </a:t>
            </a:r>
            <a:endParaRPr lang="en-US" altLang="ja-JP" sz="4000" dirty="0">
              <a:latin typeface="Times New Roman" panose="02020603050405020304" pitchFamily="18" charset="0"/>
              <a:cs typeface="Times New Roman" panose="02020603050405020304" pitchFamily="18" charset="0"/>
            </a:endParaRPr>
          </a:p>
          <a:p>
            <a:r>
              <a:rPr kumimoji="1" lang="ja-JP" altLang="en-US"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presented to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ersons requiring support</a:t>
            </a:r>
            <a:endParaRPr kumimoji="1" lang="ja-JP" altLang="en-US" sz="4000" dirty="0">
              <a:latin typeface="Times New Roman" panose="02020603050405020304" pitchFamily="18" charset="0"/>
              <a:cs typeface="Times New Roman" panose="02020603050405020304" pitchFamily="18" charset="0"/>
            </a:endParaRPr>
          </a:p>
        </p:txBody>
      </p:sp>
      <p:sp>
        <p:nvSpPr>
          <p:cNvPr id="3" name="テキスト ボックス 2">
            <a:extLst>
              <a:ext uri="{FF2B5EF4-FFF2-40B4-BE49-F238E27FC236}">
                <a16:creationId xmlns:a16="http://schemas.microsoft.com/office/drawing/2014/main" id="{E2B10D6C-82EF-844C-CE4B-D266F06B83C7}"/>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4" name="正方形/長方形 3">
            <a:extLst>
              <a:ext uri="{FF2B5EF4-FFF2-40B4-BE49-F238E27FC236}">
                <a16:creationId xmlns:a16="http://schemas.microsoft.com/office/drawing/2014/main" id="{B3330FE0-2B0F-8D62-EEA2-C9E6EA3E8331}"/>
              </a:ext>
            </a:extLst>
          </p:cNvPr>
          <p:cNvSpPr/>
          <p:nvPr/>
        </p:nvSpPr>
        <p:spPr>
          <a:xfrm>
            <a:off x="7229121" y="2091671"/>
            <a:ext cx="4968914" cy="1002404"/>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2DA0E94-34E0-37AF-CB16-6B7310BB2C2D}"/>
              </a:ext>
            </a:extLst>
          </p:cNvPr>
          <p:cNvSpPr/>
          <p:nvPr/>
        </p:nvSpPr>
        <p:spPr>
          <a:xfrm>
            <a:off x="7220067" y="3352583"/>
            <a:ext cx="4968914" cy="326793"/>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E4B103A-D8BE-7B25-82C5-391EC06A4FD9}"/>
              </a:ext>
            </a:extLst>
          </p:cNvPr>
          <p:cNvSpPr/>
          <p:nvPr/>
        </p:nvSpPr>
        <p:spPr>
          <a:xfrm>
            <a:off x="7223086" y="3682675"/>
            <a:ext cx="4968914" cy="280076"/>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D046A1B-2062-7B03-E4DC-2F18AD21C320}"/>
              </a:ext>
            </a:extLst>
          </p:cNvPr>
          <p:cNvSpPr/>
          <p:nvPr/>
        </p:nvSpPr>
        <p:spPr>
          <a:xfrm>
            <a:off x="7217048" y="3963932"/>
            <a:ext cx="4968914" cy="1263282"/>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4A90AAD-8C11-9884-3724-B70A001C8B21}"/>
              </a:ext>
            </a:extLst>
          </p:cNvPr>
          <p:cNvSpPr/>
          <p:nvPr/>
        </p:nvSpPr>
        <p:spPr>
          <a:xfrm>
            <a:off x="7229121" y="5486269"/>
            <a:ext cx="4968914" cy="326793"/>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A74A339-B95E-9D9C-56F2-E990AAFEE047}"/>
              </a:ext>
            </a:extLst>
          </p:cNvPr>
          <p:cNvSpPr/>
          <p:nvPr/>
        </p:nvSpPr>
        <p:spPr>
          <a:xfrm>
            <a:off x="7227519" y="5810962"/>
            <a:ext cx="4968914" cy="326793"/>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41B5E5CB-9DBA-53D7-5076-08A6F0A47DC5}"/>
              </a:ext>
            </a:extLst>
          </p:cNvPr>
          <p:cNvSpPr/>
          <p:nvPr/>
        </p:nvSpPr>
        <p:spPr>
          <a:xfrm>
            <a:off x="7227519" y="6130652"/>
            <a:ext cx="4968914" cy="326793"/>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690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AAD0D-7CD4-8786-7FFB-0E8EC2FA2528}"/>
              </a:ext>
            </a:extLst>
          </p:cNvPr>
          <p:cNvSpPr>
            <a:spLocks noGrp="1"/>
          </p:cNvSpPr>
          <p:nvPr>
            <p:ph type="title"/>
          </p:nvPr>
        </p:nvSpPr>
        <p:spPr/>
        <p:txBody>
          <a:bodyPr/>
          <a:lstStyle/>
          <a:p>
            <a:r>
              <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Outline</a:t>
            </a:r>
            <a:endParaRPr kumimoji="1"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3" name="コンテンツ プレースホルダー 2">
            <a:extLst>
              <a:ext uri="{FF2B5EF4-FFF2-40B4-BE49-F238E27FC236}">
                <a16:creationId xmlns:a16="http://schemas.microsoft.com/office/drawing/2014/main" id="{3C996437-7FAF-4D08-97CB-474FCA149B60}"/>
              </a:ext>
            </a:extLst>
          </p:cNvPr>
          <p:cNvSpPr>
            <a:spLocks noGrp="1"/>
          </p:cNvSpPr>
          <p:nvPr>
            <p:ph idx="1"/>
          </p:nvPr>
        </p:nvSpPr>
        <p:spPr/>
        <p:txBody>
          <a:bodyPr/>
          <a:lstStyle/>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1. Research Background</a:t>
            </a:r>
          </a:p>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2.</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Purpose of Research</a:t>
            </a:r>
          </a:p>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3.</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a:t>
            </a:r>
          </a:p>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4.</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p>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5.</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Summary and Consideration </a:t>
            </a:r>
          </a:p>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6.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Future Prospects</a:t>
            </a:r>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561B6A92-608D-C103-1522-F9C8FA524072}"/>
              </a:ext>
            </a:extLst>
          </p:cNvPr>
          <p:cNvSpPr>
            <a:spLocks noGrp="1"/>
          </p:cNvSpPr>
          <p:nvPr>
            <p:ph type="sldNum" sz="quarter" idx="12"/>
          </p:nvPr>
        </p:nvSpPr>
        <p:spPr/>
        <p:txBody>
          <a:bodyPr/>
          <a:lstStyle/>
          <a:p>
            <a:fld id="{B54E7156-B443-48FC-B78F-C26BC1A99D46}" type="slidenum">
              <a:rPr kumimoji="1" lang="ja-JP" altLang="en-US" smtClean="0"/>
              <a:t>2</a:t>
            </a:fld>
            <a:endParaRPr kumimoji="1" lang="ja-JP" altLang="en-US"/>
          </a:p>
        </p:txBody>
      </p:sp>
    </p:spTree>
    <p:extLst>
      <p:ext uri="{BB962C8B-B14F-4D97-AF65-F5344CB8AC3E}">
        <p14:creationId xmlns:p14="http://schemas.microsoft.com/office/powerpoint/2010/main" val="771034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689F3BF-1B72-06C1-272E-0F73B87743DA}"/>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9382AC00-6BBE-26C4-E739-A70C2FBFE17B}"/>
              </a:ext>
            </a:extLst>
          </p:cNvPr>
          <p:cNvSpPr>
            <a:spLocks noGrp="1"/>
          </p:cNvSpPr>
          <p:nvPr>
            <p:ph type="sldNum" sz="quarter" idx="12"/>
          </p:nvPr>
        </p:nvSpPr>
        <p:spPr/>
        <p:txBody>
          <a:bodyPr/>
          <a:lstStyle/>
          <a:p>
            <a:fld id="{B54E7156-B443-48FC-B78F-C26BC1A99D46}" type="slidenum">
              <a:rPr kumimoji="1" lang="ja-JP" altLang="en-US" smtClean="0"/>
              <a:t>20</a:t>
            </a:fld>
            <a:endParaRPr kumimoji="1" lang="ja-JP" altLang="en-US"/>
          </a:p>
        </p:txBody>
      </p:sp>
      <p:pic>
        <p:nvPicPr>
          <p:cNvPr id="4" name="図 3">
            <a:extLst>
              <a:ext uri="{FF2B5EF4-FFF2-40B4-BE49-F238E27FC236}">
                <a16:creationId xmlns:a16="http://schemas.microsoft.com/office/drawing/2014/main" id="{1D7AEB11-1E9F-A758-B40E-8EBCC685D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822506"/>
            <a:ext cx="7090110" cy="5035494"/>
          </a:xfrm>
          <a:prstGeom prst="rect">
            <a:avLst/>
          </a:prstGeom>
        </p:spPr>
      </p:pic>
      <p:sp>
        <p:nvSpPr>
          <p:cNvPr id="2" name="テキスト ボックス 1">
            <a:extLst>
              <a:ext uri="{FF2B5EF4-FFF2-40B4-BE49-F238E27FC236}">
                <a16:creationId xmlns:a16="http://schemas.microsoft.com/office/drawing/2014/main" id="{26329563-4E4A-FB4A-B99C-57ACD03C5796}"/>
              </a:ext>
            </a:extLst>
          </p:cNvPr>
          <p:cNvSpPr txBox="1"/>
          <p:nvPr/>
        </p:nvSpPr>
        <p:spPr>
          <a:xfrm>
            <a:off x="7202904" y="1822506"/>
            <a:ext cx="4989095" cy="4662815"/>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Estimated time of arrival</a:t>
            </a:r>
          </a:p>
          <a:p>
            <a:r>
              <a:rPr lang="en-US" altLang="ja-JP" dirty="0">
                <a:latin typeface="Times New Roman" panose="02020603050405020304" pitchFamily="18" charset="0"/>
                <a:cs typeface="Times New Roman" panose="02020603050405020304" pitchFamily="18" charset="0"/>
              </a:rPr>
              <a:t>Current location of supporter</a:t>
            </a:r>
          </a:p>
          <a:p>
            <a:r>
              <a:rPr lang="en-US" altLang="ja-JP" dirty="0">
                <a:latin typeface="Times New Roman" panose="02020603050405020304" pitchFamily="18" charset="0"/>
                <a:cs typeface="Times New Roman" panose="02020603050405020304" pitchFamily="18" charset="0"/>
              </a:rPr>
              <a:t>Current location of </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a:t>
            </a:r>
          </a:p>
          <a:p>
            <a:r>
              <a:rPr lang="en-US" altLang="ja-JP" dirty="0">
                <a:latin typeface="Times New Roman" panose="02020603050405020304" pitchFamily="18" charset="0"/>
                <a:cs typeface="Times New Roman" panose="02020603050405020304" pitchFamily="18" charset="0"/>
              </a:rPr>
              <a:t>Location of shelter</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Name of shelter</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Google Map</a:t>
            </a:r>
            <a:endPar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dirty="0">
                <a:latin typeface="Times New Roman" panose="02020603050405020304" pitchFamily="18" charset="0"/>
                <a:cs typeface="Times New Roman" panose="02020603050405020304" pitchFamily="18" charset="0"/>
              </a:rPr>
              <a:t>Expected Flooding Area</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Scale</a:t>
            </a:r>
            <a:endPar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2300"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Time from supporter to person requiring support</a:t>
            </a: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Route from supporter to person requiring support</a:t>
            </a:r>
            <a:r>
              <a:rPr lang="ja-JP" altLang="en-US" sz="23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(support route)</a:t>
            </a: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Supporter information (name)</a:t>
            </a: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Supporter information (photo)</a:t>
            </a: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300" b="1"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Supporter information (method of transportation)</a:t>
            </a: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300" b="1"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Supporter information (identification)</a:t>
            </a:r>
          </a:p>
        </p:txBody>
      </p:sp>
      <p:cxnSp>
        <p:nvCxnSpPr>
          <p:cNvPr id="6" name="直線コネクタ 5">
            <a:extLst>
              <a:ext uri="{FF2B5EF4-FFF2-40B4-BE49-F238E27FC236}">
                <a16:creationId xmlns:a16="http://schemas.microsoft.com/office/drawing/2014/main" id="{64CCD2D6-49D5-F1F4-7CD5-DA46E1E7908B}"/>
              </a:ext>
            </a:extLst>
          </p:cNvPr>
          <p:cNvCxnSpPr>
            <a:cxnSpLocks/>
          </p:cNvCxnSpPr>
          <p:nvPr/>
        </p:nvCxnSpPr>
        <p:spPr>
          <a:xfrm>
            <a:off x="2887579" y="2695074"/>
            <a:ext cx="4315325" cy="73392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53B6614-8EF7-6DF9-65CD-F3E55FA7AD2F}"/>
              </a:ext>
            </a:extLst>
          </p:cNvPr>
          <p:cNvCxnSpPr>
            <a:cxnSpLocks/>
          </p:cNvCxnSpPr>
          <p:nvPr/>
        </p:nvCxnSpPr>
        <p:spPr>
          <a:xfrm>
            <a:off x="3826042" y="4153913"/>
            <a:ext cx="3388762" cy="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48BC646-25BE-8C74-3F7E-DFE0A54E3BD9}"/>
              </a:ext>
            </a:extLst>
          </p:cNvPr>
          <p:cNvCxnSpPr>
            <a:cxnSpLocks/>
          </p:cNvCxnSpPr>
          <p:nvPr/>
        </p:nvCxnSpPr>
        <p:spPr>
          <a:xfrm>
            <a:off x="6557211" y="3062037"/>
            <a:ext cx="633793" cy="177366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A7B8275-6A91-FD3C-9C84-F38314CF9212}"/>
              </a:ext>
            </a:extLst>
          </p:cNvPr>
          <p:cNvCxnSpPr>
            <a:cxnSpLocks/>
          </p:cNvCxnSpPr>
          <p:nvPr/>
        </p:nvCxnSpPr>
        <p:spPr>
          <a:xfrm>
            <a:off x="6557211" y="3948870"/>
            <a:ext cx="605323" cy="126800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0CC54AC-026E-B0B2-69AD-381D16DACDC5}"/>
              </a:ext>
            </a:extLst>
          </p:cNvPr>
          <p:cNvCxnSpPr>
            <a:cxnSpLocks/>
          </p:cNvCxnSpPr>
          <p:nvPr/>
        </p:nvCxnSpPr>
        <p:spPr>
          <a:xfrm>
            <a:off x="6557211" y="4497572"/>
            <a:ext cx="629386" cy="1063044"/>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CD64527-E2ED-CED9-D15B-8D3D6F3E34D2}"/>
              </a:ext>
            </a:extLst>
          </p:cNvPr>
          <p:cNvCxnSpPr>
            <a:cxnSpLocks/>
          </p:cNvCxnSpPr>
          <p:nvPr/>
        </p:nvCxnSpPr>
        <p:spPr>
          <a:xfrm>
            <a:off x="5520423" y="2909130"/>
            <a:ext cx="1666174" cy="3360107"/>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785CCC74-9BCE-F793-B7F1-24FA79E3577A}"/>
              </a:ext>
            </a:extLst>
          </p:cNvPr>
          <p:cNvSpPr txBox="1"/>
          <p:nvPr/>
        </p:nvSpPr>
        <p:spPr>
          <a:xfrm>
            <a:off x="100894" y="484857"/>
            <a:ext cx="12091105" cy="1323439"/>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(2) Method of selecting information that should be </a:t>
            </a:r>
            <a:endParaRPr lang="en-US" altLang="ja-JP" sz="4000" dirty="0">
              <a:latin typeface="Times New Roman" panose="02020603050405020304" pitchFamily="18" charset="0"/>
              <a:cs typeface="Times New Roman" panose="02020603050405020304" pitchFamily="18" charset="0"/>
            </a:endParaRPr>
          </a:p>
          <a:p>
            <a:r>
              <a:rPr kumimoji="1" lang="ja-JP" altLang="en-US"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presented to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ersons requiring support</a:t>
            </a:r>
            <a:endParaRPr kumimoji="1" lang="ja-JP" altLang="en-US" sz="4000" dirty="0">
              <a:latin typeface="Times New Roman" panose="02020603050405020304" pitchFamily="18" charset="0"/>
              <a:cs typeface="Times New Roman" panose="02020603050405020304" pitchFamily="18" charset="0"/>
            </a:endParaRPr>
          </a:p>
        </p:txBody>
      </p:sp>
      <p:sp>
        <p:nvSpPr>
          <p:cNvPr id="7" name="テキスト ボックス 6">
            <a:extLst>
              <a:ext uri="{FF2B5EF4-FFF2-40B4-BE49-F238E27FC236}">
                <a16:creationId xmlns:a16="http://schemas.microsoft.com/office/drawing/2014/main" id="{E6AAD794-596D-BC87-C116-F58BFB82B4A8}"/>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9" name="正方形/長方形 8">
            <a:extLst>
              <a:ext uri="{FF2B5EF4-FFF2-40B4-BE49-F238E27FC236}">
                <a16:creationId xmlns:a16="http://schemas.microsoft.com/office/drawing/2014/main" id="{3790F3F0-3BE2-E108-1159-CDF762F3D69E}"/>
              </a:ext>
            </a:extLst>
          </p:cNvPr>
          <p:cNvSpPr/>
          <p:nvPr/>
        </p:nvSpPr>
        <p:spPr>
          <a:xfrm>
            <a:off x="7213537" y="3281337"/>
            <a:ext cx="4968914" cy="67816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F8811A4-9FEF-5AB6-6FBD-ED8C78799C9E}"/>
              </a:ext>
            </a:extLst>
          </p:cNvPr>
          <p:cNvSpPr/>
          <p:nvPr/>
        </p:nvSpPr>
        <p:spPr>
          <a:xfrm>
            <a:off x="7216410" y="3955571"/>
            <a:ext cx="4968914" cy="712120"/>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4FD1C63-9CCA-5DFB-0386-099B4E2F2A96}"/>
              </a:ext>
            </a:extLst>
          </p:cNvPr>
          <p:cNvSpPr/>
          <p:nvPr/>
        </p:nvSpPr>
        <p:spPr>
          <a:xfrm>
            <a:off x="7212452" y="4671737"/>
            <a:ext cx="4968914" cy="336198"/>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4CAD930C-F1AF-4E90-4E10-D0FA394EC229}"/>
              </a:ext>
            </a:extLst>
          </p:cNvPr>
          <p:cNvSpPr/>
          <p:nvPr/>
        </p:nvSpPr>
        <p:spPr>
          <a:xfrm>
            <a:off x="7212453" y="5004856"/>
            <a:ext cx="4968914" cy="336198"/>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0EF20CDA-B283-BE9C-5939-9C96E2C39A33}"/>
              </a:ext>
            </a:extLst>
          </p:cNvPr>
          <p:cNvSpPr/>
          <p:nvPr/>
        </p:nvSpPr>
        <p:spPr>
          <a:xfrm>
            <a:off x="7212452" y="5342021"/>
            <a:ext cx="4968914" cy="750546"/>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AB22C84C-D6F1-DE9E-84F1-1F3E2C1D726D}"/>
              </a:ext>
            </a:extLst>
          </p:cNvPr>
          <p:cNvSpPr/>
          <p:nvPr/>
        </p:nvSpPr>
        <p:spPr>
          <a:xfrm>
            <a:off x="7212452" y="6090455"/>
            <a:ext cx="4968914" cy="336198"/>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568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E6E18C2-BA6E-9339-C8F2-75DBDC531A6A}"/>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655FC30C-CED0-2D93-6A22-4531B261BA96}"/>
              </a:ext>
            </a:extLst>
          </p:cNvPr>
          <p:cNvSpPr>
            <a:spLocks noGrp="1"/>
          </p:cNvSpPr>
          <p:nvPr>
            <p:ph type="sldNum" sz="quarter" idx="12"/>
          </p:nvPr>
        </p:nvSpPr>
        <p:spPr/>
        <p:txBody>
          <a:bodyPr/>
          <a:lstStyle/>
          <a:p>
            <a:fld id="{B54E7156-B443-48FC-B78F-C26BC1A99D46}" type="slidenum">
              <a:rPr kumimoji="1" lang="ja-JP" altLang="en-US" smtClean="0"/>
              <a:t>21</a:t>
            </a:fld>
            <a:endParaRPr kumimoji="1" lang="ja-JP" altLang="en-US"/>
          </a:p>
        </p:txBody>
      </p:sp>
      <p:sp>
        <p:nvSpPr>
          <p:cNvPr id="8" name="テキスト ボックス 7">
            <a:extLst>
              <a:ext uri="{FF2B5EF4-FFF2-40B4-BE49-F238E27FC236}">
                <a16:creationId xmlns:a16="http://schemas.microsoft.com/office/drawing/2014/main" id="{B7691BC6-0CBD-9040-E824-D6CEC093CB08}"/>
              </a:ext>
            </a:extLst>
          </p:cNvPr>
          <p:cNvSpPr txBox="1"/>
          <p:nvPr/>
        </p:nvSpPr>
        <p:spPr>
          <a:xfrm>
            <a:off x="144379" y="2514326"/>
            <a:ext cx="11903242" cy="3785652"/>
          </a:xfrm>
          <a:prstGeom prst="rect">
            <a:avLst/>
          </a:prstGeom>
          <a:solidFill>
            <a:schemeClr val="accent1">
              <a:lumMod val="20000"/>
              <a:lumOff val="80000"/>
            </a:schemeClr>
          </a:solidFill>
        </p:spPr>
        <p:txBody>
          <a:bodyPr wrap="square" rtlCol="0">
            <a:spAutoFit/>
          </a:bodyPr>
          <a:lstStyle/>
          <a:p>
            <a:r>
              <a:rPr lang="ja-JP" altLang="en-US" sz="3000" dirty="0">
                <a:latin typeface="UD デジタル 教科書体 N-B" panose="02020700000000000000" pitchFamily="17" charset="-128"/>
                <a:ea typeface="UD デジタル 教科書体 N-B" panose="02020700000000000000" pitchFamily="17" charset="-128"/>
              </a:rPr>
              <a:t>・</a:t>
            </a:r>
            <a:r>
              <a:rPr lang="en-US" altLang="ja-JP" sz="3000" dirty="0">
                <a:latin typeface="Times New Roman" panose="02020603050405020304" pitchFamily="18" charset="0"/>
                <a:ea typeface="UD デジタル 教科書体 N-B" panose="02020700000000000000" pitchFamily="17" charset="-128"/>
                <a:cs typeface="Times New Roman" panose="02020603050405020304" pitchFamily="18" charset="0"/>
              </a:rPr>
              <a:t>You live in an area in Sumida Ward, Tokyo. Due to heavy rainfall from the previous day, your current location and the surrounding area will be inundated with approximately 2 meters of water in 1 hour and 30 minutes. </a:t>
            </a:r>
            <a:r>
              <a:rPr lang="en-US" altLang="ja-JP" sz="3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You are in danger of death if you do not evacuate. </a:t>
            </a:r>
            <a:r>
              <a:rPr lang="en-US" altLang="ja-JP" sz="3000" dirty="0">
                <a:latin typeface="Times New Roman" panose="02020603050405020304" pitchFamily="18" charset="0"/>
                <a:ea typeface="UD デジタル 教科書体 N-B" panose="02020700000000000000" pitchFamily="17" charset="-128"/>
                <a:cs typeface="Times New Roman" panose="02020603050405020304" pitchFamily="18" charset="0"/>
              </a:rPr>
              <a:t>You have decided to evacuate to a nearby shelter, but </a:t>
            </a:r>
            <a:r>
              <a:rPr lang="en-US" altLang="ja-JP" sz="3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you need help because you cannot evacuate by yourself.</a:t>
            </a:r>
          </a:p>
          <a:p>
            <a:r>
              <a:rPr lang="en-US" altLang="ja-JP" sz="3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 You and your supporter have never met, but you have already been</a:t>
            </a:r>
          </a:p>
          <a:p>
            <a:r>
              <a:rPr lang="ja-JP" altLang="en-US" sz="3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3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matched.</a:t>
            </a:r>
          </a:p>
        </p:txBody>
      </p:sp>
      <p:sp>
        <p:nvSpPr>
          <p:cNvPr id="3" name="テキスト ボックス 2">
            <a:extLst>
              <a:ext uri="{FF2B5EF4-FFF2-40B4-BE49-F238E27FC236}">
                <a16:creationId xmlns:a16="http://schemas.microsoft.com/office/drawing/2014/main" id="{5EDC4E04-0D8B-C8DF-3942-7FDA8603F0B1}"/>
              </a:ext>
            </a:extLst>
          </p:cNvPr>
          <p:cNvSpPr txBox="1"/>
          <p:nvPr/>
        </p:nvSpPr>
        <p:spPr>
          <a:xfrm>
            <a:off x="100894" y="484857"/>
            <a:ext cx="12091105" cy="1323439"/>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(2) Method of selecting information that should be </a:t>
            </a:r>
            <a:endParaRPr lang="en-US" altLang="ja-JP" sz="4000" dirty="0">
              <a:latin typeface="Times New Roman" panose="02020603050405020304" pitchFamily="18" charset="0"/>
              <a:cs typeface="Times New Roman" panose="02020603050405020304" pitchFamily="18" charset="0"/>
            </a:endParaRPr>
          </a:p>
          <a:p>
            <a:r>
              <a:rPr kumimoji="1" lang="ja-JP" altLang="en-US"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presented to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ersons requiring support</a:t>
            </a:r>
            <a:endParaRPr kumimoji="1" lang="ja-JP" altLang="en-US" sz="4000" dirty="0">
              <a:latin typeface="Times New Roman" panose="02020603050405020304" pitchFamily="18" charset="0"/>
              <a:cs typeface="Times New Roman" panose="02020603050405020304" pitchFamily="18" charset="0"/>
            </a:endParaRPr>
          </a:p>
        </p:txBody>
      </p:sp>
      <p:sp>
        <p:nvSpPr>
          <p:cNvPr id="4" name="テキスト ボックス 3">
            <a:extLst>
              <a:ext uri="{FF2B5EF4-FFF2-40B4-BE49-F238E27FC236}">
                <a16:creationId xmlns:a16="http://schemas.microsoft.com/office/drawing/2014/main" id="{4A4FD1C7-A219-D120-9F7A-E615F44BF52F}"/>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6" name="テキスト ボックス 5">
            <a:extLst>
              <a:ext uri="{FF2B5EF4-FFF2-40B4-BE49-F238E27FC236}">
                <a16:creationId xmlns:a16="http://schemas.microsoft.com/office/drawing/2014/main" id="{54AA56CB-A35D-C982-D766-9DA424CE861D}"/>
              </a:ext>
            </a:extLst>
          </p:cNvPr>
          <p:cNvSpPr txBox="1"/>
          <p:nvPr/>
        </p:nvSpPr>
        <p:spPr>
          <a:xfrm>
            <a:off x="144379" y="1956549"/>
            <a:ext cx="5896166" cy="553998"/>
          </a:xfrm>
          <a:prstGeom prst="rect">
            <a:avLst/>
          </a:prstGeom>
          <a:solidFill>
            <a:schemeClr val="accent1">
              <a:lumMod val="40000"/>
              <a:lumOff val="60000"/>
            </a:schemeClr>
          </a:solidFill>
        </p:spPr>
        <p:txBody>
          <a:bodyPr wrap="none" rtlCol="0">
            <a:spAutoFit/>
          </a:bodyPr>
          <a:lstStyle/>
          <a:p>
            <a:r>
              <a:rPr kumimoji="1" lang="en-US" altLang="ja-JP" sz="3000" dirty="0">
                <a:latin typeface="Times New Roman" panose="02020603050405020304" pitchFamily="18" charset="0"/>
                <a:cs typeface="Times New Roman" panose="02020603050405020304" pitchFamily="18" charset="0"/>
              </a:rPr>
              <a:t>The role-play scenario for supporters</a:t>
            </a:r>
            <a:endParaRPr kumimoji="1" lang="ja-JP" alt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0942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53B67601-0C12-E699-279E-7783361C67CA}"/>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031B079-3866-5DF5-6B5C-081BDEF1B61F}"/>
              </a:ext>
            </a:extLst>
          </p:cNvPr>
          <p:cNvSpPr txBox="1"/>
          <p:nvPr/>
        </p:nvSpPr>
        <p:spPr>
          <a:xfrm>
            <a:off x="-20448" y="1394064"/>
            <a:ext cx="12212447" cy="553998"/>
          </a:xfrm>
          <a:prstGeom prst="rect">
            <a:avLst/>
          </a:prstGeom>
          <a:solidFill>
            <a:schemeClr val="accent6">
              <a:lumMod val="60000"/>
              <a:lumOff val="40000"/>
            </a:schemeClr>
          </a:solidFill>
          <a:ln>
            <a:noFill/>
          </a:ln>
        </p:spPr>
        <p:txBody>
          <a:bodyPr wrap="square" rtlCol="0">
            <a:spAutoFit/>
          </a:bodyPr>
          <a:lstStyle/>
          <a:p>
            <a:r>
              <a:rPr kumimoji="1" lang="en-US" altLang="ja-JP" sz="3000" b="1" dirty="0">
                <a:latin typeface="Times New Roman" panose="02020603050405020304" pitchFamily="18" charset="0"/>
                <a:cs typeface="Times New Roman" panose="02020603050405020304" pitchFamily="18" charset="0"/>
              </a:rPr>
              <a:t>Help</a:t>
            </a:r>
            <a:endParaRPr kumimoji="1" lang="ja-JP" altLang="en-US" sz="3000" b="1" dirty="0">
              <a:latin typeface="Times New Roman" panose="02020603050405020304" pitchFamily="18" charset="0"/>
              <a:cs typeface="Times New Roman" panose="02020603050405020304" pitchFamily="18" charset="0"/>
            </a:endParaRPr>
          </a:p>
        </p:txBody>
      </p:sp>
      <p:sp>
        <p:nvSpPr>
          <p:cNvPr id="5" name="スライド番号プレースホルダー 4">
            <a:extLst>
              <a:ext uri="{FF2B5EF4-FFF2-40B4-BE49-F238E27FC236}">
                <a16:creationId xmlns:a16="http://schemas.microsoft.com/office/drawing/2014/main" id="{DF54272B-7EA4-2456-70D0-161294CFD147}"/>
              </a:ext>
            </a:extLst>
          </p:cNvPr>
          <p:cNvSpPr>
            <a:spLocks noGrp="1"/>
          </p:cNvSpPr>
          <p:nvPr>
            <p:ph type="sldNum" sz="quarter" idx="12"/>
          </p:nvPr>
        </p:nvSpPr>
        <p:spPr/>
        <p:txBody>
          <a:bodyPr/>
          <a:lstStyle/>
          <a:p>
            <a:fld id="{B54E7156-B443-48FC-B78F-C26BC1A99D46}" type="slidenum">
              <a:rPr kumimoji="1" lang="ja-JP" altLang="en-US" smtClean="0"/>
              <a:t>22</a:t>
            </a:fld>
            <a:endParaRPr kumimoji="1" lang="ja-JP" altLang="en-US"/>
          </a:p>
        </p:txBody>
      </p:sp>
      <p:pic>
        <p:nvPicPr>
          <p:cNvPr id="4" name="図 3">
            <a:extLst>
              <a:ext uri="{FF2B5EF4-FFF2-40B4-BE49-F238E27FC236}">
                <a16:creationId xmlns:a16="http://schemas.microsoft.com/office/drawing/2014/main" id="{BFCEAD45-E8C8-EBB0-43D8-B6B6A614D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05559"/>
            <a:ext cx="12192000" cy="2442360"/>
          </a:xfrm>
          <a:prstGeom prst="rect">
            <a:avLst/>
          </a:prstGeom>
        </p:spPr>
      </p:pic>
      <p:sp>
        <p:nvSpPr>
          <p:cNvPr id="10" name="テキスト ボックス 9">
            <a:extLst>
              <a:ext uri="{FF2B5EF4-FFF2-40B4-BE49-F238E27FC236}">
                <a16:creationId xmlns:a16="http://schemas.microsoft.com/office/drawing/2014/main" id="{26F3115E-D9D5-7893-3527-B71B92281013}"/>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Questionnaire Survey Results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11" name="正方形/長方形 10">
            <a:extLst>
              <a:ext uri="{FF2B5EF4-FFF2-40B4-BE49-F238E27FC236}">
                <a16:creationId xmlns:a16="http://schemas.microsoft.com/office/drawing/2014/main" id="{83471B7B-5864-0930-9D25-864272E374B7}"/>
              </a:ext>
            </a:extLst>
          </p:cNvPr>
          <p:cNvSpPr/>
          <p:nvPr/>
        </p:nvSpPr>
        <p:spPr>
          <a:xfrm>
            <a:off x="4153989" y="3207145"/>
            <a:ext cx="2508068" cy="346166"/>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EE2B7A5-25A9-E8D5-C6B1-569EE0AA011E}"/>
              </a:ext>
            </a:extLst>
          </p:cNvPr>
          <p:cNvSpPr txBox="1"/>
          <p:nvPr/>
        </p:nvSpPr>
        <p:spPr>
          <a:xfrm>
            <a:off x="4426812" y="1256315"/>
            <a:ext cx="1962422" cy="769441"/>
          </a:xfrm>
          <a:prstGeom prst="rect">
            <a:avLst/>
          </a:prstGeom>
          <a:noFill/>
        </p:spPr>
        <p:txBody>
          <a:bodyPr wrap="square" rtlCol="0">
            <a:spAutoFit/>
          </a:bodyPr>
          <a:lstStyle/>
          <a:p>
            <a:r>
              <a:rPr lang="en-US" altLang="ja-JP" sz="4400" b="1" dirty="0">
                <a:solidFill>
                  <a:schemeClr val="accent1"/>
                </a:solidFill>
                <a:latin typeface="Times New Roman" panose="02020603050405020304" pitchFamily="18" charset="0"/>
                <a:cs typeface="Times New Roman" panose="02020603050405020304" pitchFamily="18" charset="0"/>
              </a:rPr>
              <a:t>+</a:t>
            </a:r>
            <a:r>
              <a:rPr lang="ja-JP" altLang="en-US" sz="4400" b="1" dirty="0">
                <a:solidFill>
                  <a:schemeClr val="accent1"/>
                </a:solidFill>
                <a:latin typeface="Times New Roman" panose="02020603050405020304" pitchFamily="18" charset="0"/>
                <a:cs typeface="Times New Roman" panose="02020603050405020304" pitchFamily="18" charset="0"/>
              </a:rPr>
              <a:t> </a:t>
            </a:r>
            <a:r>
              <a:rPr lang="en-US" altLang="ja-JP" sz="4400" b="1" dirty="0">
                <a:solidFill>
                  <a:schemeClr val="accent1"/>
                </a:solidFill>
                <a:latin typeface="Times New Roman" panose="02020603050405020304" pitchFamily="18" charset="0"/>
                <a:cs typeface="Times New Roman" panose="02020603050405020304" pitchFamily="18" charset="0"/>
              </a:rPr>
              <a:t>5.6</a:t>
            </a:r>
            <a:r>
              <a:rPr kumimoji="1" lang="en-US" altLang="ja-JP" sz="4400" b="1" dirty="0">
                <a:solidFill>
                  <a:schemeClr val="accent1"/>
                </a:solidFill>
                <a:latin typeface="Times New Roman" panose="02020603050405020304" pitchFamily="18" charset="0"/>
                <a:cs typeface="Times New Roman" panose="02020603050405020304" pitchFamily="18" charset="0"/>
              </a:rPr>
              <a:t>%</a:t>
            </a:r>
          </a:p>
        </p:txBody>
      </p:sp>
      <p:sp>
        <p:nvSpPr>
          <p:cNvPr id="17" name="テキスト ボックス 16">
            <a:extLst>
              <a:ext uri="{FF2B5EF4-FFF2-40B4-BE49-F238E27FC236}">
                <a16:creationId xmlns:a16="http://schemas.microsoft.com/office/drawing/2014/main" id="{00E494E2-519B-2787-7A27-138DA4BD6236}"/>
              </a:ext>
            </a:extLst>
          </p:cNvPr>
          <p:cNvSpPr txBox="1"/>
          <p:nvPr/>
        </p:nvSpPr>
        <p:spPr>
          <a:xfrm>
            <a:off x="9725298" y="1250240"/>
            <a:ext cx="2181498" cy="769441"/>
          </a:xfrm>
          <a:prstGeom prst="rect">
            <a:avLst/>
          </a:prstGeom>
          <a:noFill/>
        </p:spPr>
        <p:txBody>
          <a:bodyPr wrap="square" rtlCol="0">
            <a:spAutoFit/>
          </a:bodyPr>
          <a:lstStyle/>
          <a:p>
            <a:r>
              <a:rPr kumimoji="1" lang="en-US" altLang="ja-JP" sz="4400" b="1" dirty="0">
                <a:solidFill>
                  <a:schemeClr val="accent1"/>
                </a:solidFill>
                <a:latin typeface="Times New Roman" panose="02020603050405020304" pitchFamily="18" charset="0"/>
                <a:cs typeface="Times New Roman" panose="02020603050405020304" pitchFamily="18" charset="0"/>
              </a:rPr>
              <a:t>+ 11.1%</a:t>
            </a:r>
          </a:p>
        </p:txBody>
      </p:sp>
      <p:sp>
        <p:nvSpPr>
          <p:cNvPr id="18" name="テキスト ボックス 17">
            <a:extLst>
              <a:ext uri="{FF2B5EF4-FFF2-40B4-BE49-F238E27FC236}">
                <a16:creationId xmlns:a16="http://schemas.microsoft.com/office/drawing/2014/main" id="{B4916000-EFD3-2E5B-F5FC-95B5E90C0334}"/>
              </a:ext>
            </a:extLst>
          </p:cNvPr>
          <p:cNvSpPr txBox="1"/>
          <p:nvPr/>
        </p:nvSpPr>
        <p:spPr>
          <a:xfrm>
            <a:off x="1104728" y="1243179"/>
            <a:ext cx="1813016"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5.5</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2" name="テキスト ボックス 1">
            <a:extLst>
              <a:ext uri="{FF2B5EF4-FFF2-40B4-BE49-F238E27FC236}">
                <a16:creationId xmlns:a16="http://schemas.microsoft.com/office/drawing/2014/main" id="{D0AAA04D-9428-A91F-197C-2B3D5FE6DC98}"/>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093315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382675EA-8CBA-882A-95E7-3F6EEA61010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32FC4C6-88FB-1473-2083-8A2F17BD9687}"/>
              </a:ext>
            </a:extLst>
          </p:cNvPr>
          <p:cNvSpPr txBox="1"/>
          <p:nvPr/>
        </p:nvSpPr>
        <p:spPr>
          <a:xfrm>
            <a:off x="-20448" y="1394064"/>
            <a:ext cx="12212447" cy="553998"/>
          </a:xfrm>
          <a:prstGeom prst="rect">
            <a:avLst/>
          </a:prstGeom>
          <a:solidFill>
            <a:schemeClr val="accent6">
              <a:lumMod val="60000"/>
              <a:lumOff val="40000"/>
            </a:schemeClr>
          </a:solidFill>
          <a:ln>
            <a:noFill/>
          </a:ln>
        </p:spPr>
        <p:txBody>
          <a:bodyPr wrap="square" rtlCol="0">
            <a:spAutoFit/>
          </a:bodyPr>
          <a:lstStyle/>
          <a:p>
            <a:r>
              <a:rPr kumimoji="1" lang="en-US" altLang="ja-JP" sz="3000" b="1" dirty="0">
                <a:latin typeface="Times New Roman" panose="02020603050405020304" pitchFamily="18" charset="0"/>
                <a:cs typeface="Times New Roman" panose="02020603050405020304" pitchFamily="18" charset="0"/>
              </a:rPr>
              <a:t>Help</a:t>
            </a:r>
            <a:endParaRPr kumimoji="1" lang="ja-JP" altLang="en-US" sz="3000" b="1" dirty="0">
              <a:latin typeface="Times New Roman" panose="02020603050405020304" pitchFamily="18" charset="0"/>
              <a:cs typeface="Times New Roman" panose="02020603050405020304" pitchFamily="18" charset="0"/>
            </a:endParaRPr>
          </a:p>
        </p:txBody>
      </p:sp>
      <p:sp>
        <p:nvSpPr>
          <p:cNvPr id="5" name="スライド番号プレースホルダー 4">
            <a:extLst>
              <a:ext uri="{FF2B5EF4-FFF2-40B4-BE49-F238E27FC236}">
                <a16:creationId xmlns:a16="http://schemas.microsoft.com/office/drawing/2014/main" id="{264FF741-0C7A-CD8A-A02F-285B980D9EB9}"/>
              </a:ext>
            </a:extLst>
          </p:cNvPr>
          <p:cNvSpPr>
            <a:spLocks noGrp="1"/>
          </p:cNvSpPr>
          <p:nvPr>
            <p:ph type="sldNum" sz="quarter" idx="12"/>
          </p:nvPr>
        </p:nvSpPr>
        <p:spPr/>
        <p:txBody>
          <a:bodyPr/>
          <a:lstStyle/>
          <a:p>
            <a:fld id="{B54E7156-B443-48FC-B78F-C26BC1A99D46}" type="slidenum">
              <a:rPr kumimoji="1" lang="ja-JP" altLang="en-US" smtClean="0"/>
              <a:t>23</a:t>
            </a:fld>
            <a:endParaRPr kumimoji="1" lang="ja-JP" altLang="en-US"/>
          </a:p>
        </p:txBody>
      </p:sp>
      <p:pic>
        <p:nvPicPr>
          <p:cNvPr id="4" name="図 3">
            <a:extLst>
              <a:ext uri="{FF2B5EF4-FFF2-40B4-BE49-F238E27FC236}">
                <a16:creationId xmlns:a16="http://schemas.microsoft.com/office/drawing/2014/main" id="{CC5DD9C0-DADA-7653-37A5-AC4665985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05559"/>
            <a:ext cx="12192000" cy="2442360"/>
          </a:xfrm>
          <a:prstGeom prst="rect">
            <a:avLst/>
          </a:prstGeom>
        </p:spPr>
      </p:pic>
      <p:sp>
        <p:nvSpPr>
          <p:cNvPr id="10" name="テキスト ボックス 9">
            <a:extLst>
              <a:ext uri="{FF2B5EF4-FFF2-40B4-BE49-F238E27FC236}">
                <a16:creationId xmlns:a16="http://schemas.microsoft.com/office/drawing/2014/main" id="{7965378F-265A-32E7-8423-10F99BDA0DBF}"/>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Questionnaire Survey Results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11" name="正方形/長方形 10">
            <a:extLst>
              <a:ext uri="{FF2B5EF4-FFF2-40B4-BE49-F238E27FC236}">
                <a16:creationId xmlns:a16="http://schemas.microsoft.com/office/drawing/2014/main" id="{B41C617D-42B0-F2BD-25F4-D4F9C98DDDE9}"/>
              </a:ext>
            </a:extLst>
          </p:cNvPr>
          <p:cNvSpPr/>
          <p:nvPr/>
        </p:nvSpPr>
        <p:spPr>
          <a:xfrm>
            <a:off x="4153989" y="3207145"/>
            <a:ext cx="2508068" cy="346166"/>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6D7EF68-3CF4-87F7-1583-29D222951852}"/>
              </a:ext>
            </a:extLst>
          </p:cNvPr>
          <p:cNvSpPr txBox="1"/>
          <p:nvPr/>
        </p:nvSpPr>
        <p:spPr>
          <a:xfrm>
            <a:off x="427466" y="5105777"/>
            <a:ext cx="11106808" cy="1569660"/>
          </a:xfrm>
          <a:prstGeom prst="rect">
            <a:avLst/>
          </a:prstGeom>
          <a:solidFill>
            <a:schemeClr val="accent1">
              <a:lumMod val="20000"/>
              <a:lumOff val="80000"/>
            </a:schemeClr>
          </a:solidFill>
        </p:spPr>
        <p:txBody>
          <a:bodyPr wrap="square" rtlCol="0">
            <a:spAutoFit/>
          </a:bodyPr>
          <a:lstStyle/>
          <a:p>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Information on the person requiring support (distance)</a:t>
            </a:r>
          </a:p>
          <a:p>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Information on the person requiring support (time)</a:t>
            </a:r>
          </a:p>
          <a:p>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Time from the supporter's current location to the person requiring support</a:t>
            </a:r>
          </a:p>
          <a:p>
            <a:r>
              <a:rPr lang="ja-JP" altLang="en-US" sz="2400" b="1"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Time from the current location of the person requiring support to the evacuation site</a:t>
            </a:r>
          </a:p>
        </p:txBody>
      </p:sp>
      <p:sp>
        <p:nvSpPr>
          <p:cNvPr id="14" name="テキスト ボックス 13">
            <a:extLst>
              <a:ext uri="{FF2B5EF4-FFF2-40B4-BE49-F238E27FC236}">
                <a16:creationId xmlns:a16="http://schemas.microsoft.com/office/drawing/2014/main" id="{C61CA239-1777-EE04-96BB-601E769DC64A}"/>
              </a:ext>
            </a:extLst>
          </p:cNvPr>
          <p:cNvSpPr txBox="1"/>
          <p:nvPr/>
        </p:nvSpPr>
        <p:spPr>
          <a:xfrm>
            <a:off x="427466" y="4628297"/>
            <a:ext cx="4980557" cy="477054"/>
          </a:xfrm>
          <a:prstGeom prst="rect">
            <a:avLst/>
          </a:prstGeom>
          <a:solidFill>
            <a:schemeClr val="accent1">
              <a:lumMod val="40000"/>
              <a:lumOff val="60000"/>
            </a:schemeClr>
          </a:solidFill>
        </p:spPr>
        <p:txBody>
          <a:bodyPr wrap="square">
            <a:spAutoFit/>
          </a:bodyPr>
          <a:lstStyle/>
          <a:p>
            <a:r>
              <a:rPr lang="ja-JP" altLang="en-US" sz="2500" dirty="0">
                <a:latin typeface="Times New Roman" panose="02020603050405020304" pitchFamily="18" charset="0"/>
                <a:cs typeface="Times New Roman" panose="02020603050405020304" pitchFamily="18" charset="0"/>
              </a:rPr>
              <a:t>Important information for supporters</a:t>
            </a:r>
          </a:p>
        </p:txBody>
      </p:sp>
      <p:sp>
        <p:nvSpPr>
          <p:cNvPr id="15" name="テキスト ボックス 14">
            <a:extLst>
              <a:ext uri="{FF2B5EF4-FFF2-40B4-BE49-F238E27FC236}">
                <a16:creationId xmlns:a16="http://schemas.microsoft.com/office/drawing/2014/main" id="{C5A9285C-C1C0-9BF5-D8C8-2B85498CA0CC}"/>
              </a:ext>
            </a:extLst>
          </p:cNvPr>
          <p:cNvSpPr txBox="1"/>
          <p:nvPr/>
        </p:nvSpPr>
        <p:spPr>
          <a:xfrm>
            <a:off x="4426812" y="1256315"/>
            <a:ext cx="1962422" cy="769441"/>
          </a:xfrm>
          <a:prstGeom prst="rect">
            <a:avLst/>
          </a:prstGeom>
          <a:noFill/>
        </p:spPr>
        <p:txBody>
          <a:bodyPr wrap="square" rtlCol="0">
            <a:spAutoFit/>
          </a:bodyPr>
          <a:lstStyle/>
          <a:p>
            <a:r>
              <a:rPr lang="en-US" altLang="ja-JP" sz="4400" b="1" dirty="0">
                <a:solidFill>
                  <a:schemeClr val="accent1"/>
                </a:solidFill>
                <a:latin typeface="Times New Roman" panose="02020603050405020304" pitchFamily="18" charset="0"/>
                <a:cs typeface="Times New Roman" panose="02020603050405020304" pitchFamily="18" charset="0"/>
              </a:rPr>
              <a:t>+</a:t>
            </a:r>
            <a:r>
              <a:rPr lang="ja-JP" altLang="en-US" sz="4400" b="1" dirty="0">
                <a:solidFill>
                  <a:schemeClr val="accent1"/>
                </a:solidFill>
                <a:latin typeface="Times New Roman" panose="02020603050405020304" pitchFamily="18" charset="0"/>
                <a:cs typeface="Times New Roman" panose="02020603050405020304" pitchFamily="18" charset="0"/>
              </a:rPr>
              <a:t> </a:t>
            </a:r>
            <a:r>
              <a:rPr lang="en-US" altLang="ja-JP" sz="4400" b="1" dirty="0">
                <a:solidFill>
                  <a:schemeClr val="accent1"/>
                </a:solidFill>
                <a:latin typeface="Times New Roman" panose="02020603050405020304" pitchFamily="18" charset="0"/>
                <a:cs typeface="Times New Roman" panose="02020603050405020304" pitchFamily="18" charset="0"/>
              </a:rPr>
              <a:t>5.6</a:t>
            </a:r>
            <a:r>
              <a:rPr kumimoji="1" lang="en-US" altLang="ja-JP" sz="4400" b="1" dirty="0">
                <a:solidFill>
                  <a:schemeClr val="accent1"/>
                </a:solidFill>
                <a:latin typeface="Times New Roman" panose="02020603050405020304" pitchFamily="18" charset="0"/>
                <a:cs typeface="Times New Roman" panose="02020603050405020304" pitchFamily="18" charset="0"/>
              </a:rPr>
              <a:t>%</a:t>
            </a:r>
          </a:p>
        </p:txBody>
      </p:sp>
      <p:sp>
        <p:nvSpPr>
          <p:cNvPr id="16" name="テキスト ボックス 15">
            <a:extLst>
              <a:ext uri="{FF2B5EF4-FFF2-40B4-BE49-F238E27FC236}">
                <a16:creationId xmlns:a16="http://schemas.microsoft.com/office/drawing/2014/main" id="{A7292E89-B125-8EEB-F44F-A3E5E0CCC8BD}"/>
              </a:ext>
            </a:extLst>
          </p:cNvPr>
          <p:cNvSpPr txBox="1"/>
          <p:nvPr/>
        </p:nvSpPr>
        <p:spPr>
          <a:xfrm>
            <a:off x="7135449" y="1257255"/>
            <a:ext cx="1813016"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5.5</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7" name="テキスト ボックス 16">
            <a:extLst>
              <a:ext uri="{FF2B5EF4-FFF2-40B4-BE49-F238E27FC236}">
                <a16:creationId xmlns:a16="http://schemas.microsoft.com/office/drawing/2014/main" id="{3C46AD5A-A055-2DE8-B9D7-C41DBFE93AB6}"/>
              </a:ext>
            </a:extLst>
          </p:cNvPr>
          <p:cNvSpPr txBox="1"/>
          <p:nvPr/>
        </p:nvSpPr>
        <p:spPr>
          <a:xfrm>
            <a:off x="9725298" y="1250240"/>
            <a:ext cx="2181498" cy="769441"/>
          </a:xfrm>
          <a:prstGeom prst="rect">
            <a:avLst/>
          </a:prstGeom>
          <a:noFill/>
        </p:spPr>
        <p:txBody>
          <a:bodyPr wrap="square" rtlCol="0">
            <a:spAutoFit/>
          </a:bodyPr>
          <a:lstStyle/>
          <a:p>
            <a:r>
              <a:rPr kumimoji="1" lang="en-US" altLang="ja-JP" sz="4400" b="1" dirty="0">
                <a:solidFill>
                  <a:schemeClr val="accent1"/>
                </a:solidFill>
                <a:latin typeface="Times New Roman" panose="02020603050405020304" pitchFamily="18" charset="0"/>
                <a:cs typeface="Times New Roman" panose="02020603050405020304" pitchFamily="18" charset="0"/>
              </a:rPr>
              <a:t>+ 11.1%</a:t>
            </a:r>
          </a:p>
        </p:txBody>
      </p:sp>
      <p:sp>
        <p:nvSpPr>
          <p:cNvPr id="18" name="テキスト ボックス 17">
            <a:extLst>
              <a:ext uri="{FF2B5EF4-FFF2-40B4-BE49-F238E27FC236}">
                <a16:creationId xmlns:a16="http://schemas.microsoft.com/office/drawing/2014/main" id="{023A2522-4D62-348E-B1CF-0A28EF948C86}"/>
              </a:ext>
            </a:extLst>
          </p:cNvPr>
          <p:cNvSpPr txBox="1"/>
          <p:nvPr/>
        </p:nvSpPr>
        <p:spPr>
          <a:xfrm>
            <a:off x="1104728" y="1243179"/>
            <a:ext cx="1813016"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5.5</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9" name="正方形/長方形 18">
            <a:extLst>
              <a:ext uri="{FF2B5EF4-FFF2-40B4-BE49-F238E27FC236}">
                <a16:creationId xmlns:a16="http://schemas.microsoft.com/office/drawing/2014/main" id="{BAB0AC28-966F-5BCF-1D97-4F0189C78E59}"/>
              </a:ext>
            </a:extLst>
          </p:cNvPr>
          <p:cNvSpPr/>
          <p:nvPr/>
        </p:nvSpPr>
        <p:spPr>
          <a:xfrm>
            <a:off x="6662056" y="2601917"/>
            <a:ext cx="2786743" cy="34616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D80B17D1-4E47-583B-E9C6-F1AFFC920BE7}"/>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618810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5ADFDD98-EA1F-C6B4-CB19-F54FC69E817F}"/>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99ED2BF-D5E2-738B-56B4-577D3DDDFBA8}"/>
              </a:ext>
            </a:extLst>
          </p:cNvPr>
          <p:cNvSpPr>
            <a:spLocks noGrp="1"/>
          </p:cNvSpPr>
          <p:nvPr>
            <p:ph type="sldNum" sz="quarter" idx="12"/>
          </p:nvPr>
        </p:nvSpPr>
        <p:spPr/>
        <p:txBody>
          <a:bodyPr/>
          <a:lstStyle/>
          <a:p>
            <a:fld id="{B54E7156-B443-48FC-B78F-C26BC1A99D46}" type="slidenum">
              <a:rPr kumimoji="1" lang="ja-JP" altLang="en-US" smtClean="0"/>
              <a:t>24</a:t>
            </a:fld>
            <a:endParaRPr kumimoji="1" lang="ja-JP" altLang="en-US"/>
          </a:p>
        </p:txBody>
      </p:sp>
      <p:sp>
        <p:nvSpPr>
          <p:cNvPr id="9" name="矢印: 右 8">
            <a:extLst>
              <a:ext uri="{FF2B5EF4-FFF2-40B4-BE49-F238E27FC236}">
                <a16:creationId xmlns:a16="http://schemas.microsoft.com/office/drawing/2014/main" id="{2067344E-F4A6-627D-8B08-1DD61A87B2B9}"/>
              </a:ext>
            </a:extLst>
          </p:cNvPr>
          <p:cNvSpPr/>
          <p:nvPr/>
        </p:nvSpPr>
        <p:spPr>
          <a:xfrm>
            <a:off x="5773238" y="3512038"/>
            <a:ext cx="645524" cy="484632"/>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78F49D6-5DC3-6B11-4B3B-B19189701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595" y="1754856"/>
            <a:ext cx="5594067" cy="3972983"/>
          </a:xfrm>
          <a:prstGeom prst="rect">
            <a:avLst/>
          </a:prstGeom>
        </p:spPr>
      </p:pic>
      <p:pic>
        <p:nvPicPr>
          <p:cNvPr id="11" name="図 10">
            <a:extLst>
              <a:ext uri="{FF2B5EF4-FFF2-40B4-BE49-F238E27FC236}">
                <a16:creationId xmlns:a16="http://schemas.microsoft.com/office/drawing/2014/main" id="{6AD38F78-F75C-C854-4AC9-B8A67F8DC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38" y="1754856"/>
            <a:ext cx="5594067" cy="3972983"/>
          </a:xfrm>
          <a:prstGeom prst="rect">
            <a:avLst/>
          </a:prstGeom>
        </p:spPr>
      </p:pic>
      <p:sp>
        <p:nvSpPr>
          <p:cNvPr id="14" name="テキスト ボックス 13">
            <a:extLst>
              <a:ext uri="{FF2B5EF4-FFF2-40B4-BE49-F238E27FC236}">
                <a16:creationId xmlns:a16="http://schemas.microsoft.com/office/drawing/2014/main" id="{94277DFB-0C2E-16EC-D68A-78F2C41B0B6A}"/>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Questionnaire Survey Results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1B18DB8-AE8A-26C1-1B2F-E451A92E7D15}"/>
              </a:ext>
            </a:extLst>
          </p:cNvPr>
          <p:cNvSpPr txBox="1"/>
          <p:nvPr/>
        </p:nvSpPr>
        <p:spPr>
          <a:xfrm>
            <a:off x="2205041" y="1123914"/>
            <a:ext cx="1434659" cy="630942"/>
          </a:xfrm>
          <a:prstGeom prst="rect">
            <a:avLst/>
          </a:prstGeom>
          <a:solidFill>
            <a:schemeClr val="accent1">
              <a:lumMod val="40000"/>
              <a:lumOff val="60000"/>
            </a:schemeClr>
          </a:solidFill>
        </p:spPr>
        <p:txBody>
          <a:bodyPr wrap="square" rtlCol="0">
            <a:spAutoFit/>
          </a:bodyPr>
          <a:lstStyle/>
          <a:p>
            <a:r>
              <a:rPr lang="en-US" altLang="ja-JP" sz="3500" b="1" dirty="0">
                <a:latin typeface="Times New Roman" panose="02020603050405020304" pitchFamily="18" charset="0"/>
                <a:cs typeface="Times New Roman" panose="02020603050405020304" pitchFamily="18" charset="0"/>
              </a:rPr>
              <a:t>Before</a:t>
            </a:r>
            <a:endParaRPr kumimoji="1" lang="ja-JP" altLang="en-US" sz="3500" b="1" dirty="0">
              <a:latin typeface="Times New Roman" panose="02020603050405020304" pitchFamily="18" charset="0"/>
              <a:cs typeface="Times New Roman" panose="02020603050405020304" pitchFamily="18" charset="0"/>
            </a:endParaRPr>
          </a:p>
        </p:txBody>
      </p:sp>
      <p:sp>
        <p:nvSpPr>
          <p:cNvPr id="16" name="テキスト ボックス 15">
            <a:extLst>
              <a:ext uri="{FF2B5EF4-FFF2-40B4-BE49-F238E27FC236}">
                <a16:creationId xmlns:a16="http://schemas.microsoft.com/office/drawing/2014/main" id="{1EFC217E-3DB5-06A9-6067-DEFB87C6640E}"/>
              </a:ext>
            </a:extLst>
          </p:cNvPr>
          <p:cNvSpPr txBox="1"/>
          <p:nvPr/>
        </p:nvSpPr>
        <p:spPr>
          <a:xfrm>
            <a:off x="8668049" y="1123914"/>
            <a:ext cx="1203158" cy="630942"/>
          </a:xfrm>
          <a:prstGeom prst="rect">
            <a:avLst/>
          </a:prstGeom>
          <a:solidFill>
            <a:schemeClr val="accent4">
              <a:lumMod val="40000"/>
              <a:lumOff val="60000"/>
            </a:schemeClr>
          </a:solidFill>
        </p:spPr>
        <p:txBody>
          <a:bodyPr wrap="square" rtlCol="0">
            <a:spAutoFit/>
          </a:bodyPr>
          <a:lstStyle/>
          <a:p>
            <a:r>
              <a:rPr kumimoji="1" lang="en-US" altLang="ja-JP" sz="3500" b="1" dirty="0">
                <a:latin typeface="Times New Roman" panose="02020603050405020304" pitchFamily="18" charset="0"/>
                <a:cs typeface="Times New Roman" panose="02020603050405020304" pitchFamily="18" charset="0"/>
              </a:rPr>
              <a:t>After</a:t>
            </a:r>
            <a:endParaRPr kumimoji="1" lang="ja-JP" altLang="en-US" sz="3500" b="1" dirty="0">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C7654C4B-E457-3697-54E9-7A8158F4A794}"/>
              </a:ext>
            </a:extLst>
          </p:cNvPr>
          <p:cNvSpPr txBox="1"/>
          <p:nvPr/>
        </p:nvSpPr>
        <p:spPr>
          <a:xfrm>
            <a:off x="125338" y="5859065"/>
            <a:ext cx="5594067" cy="861774"/>
          </a:xfrm>
          <a:prstGeom prst="rect">
            <a:avLst/>
          </a:prstGeom>
          <a:noFill/>
        </p:spPr>
        <p:txBody>
          <a:bodyPr wrap="square" rtlCol="0">
            <a:spAutoFit/>
          </a:bodyPr>
          <a:lstStyle/>
          <a:p>
            <a:r>
              <a:rPr kumimoji="1" lang="en-US" altLang="ja-JP" sz="2500" dirty="0">
                <a:latin typeface="Times New Roman" panose="02020603050405020304" pitchFamily="18" charset="0"/>
                <a:cs typeface="Times New Roman" panose="02020603050405020304" pitchFamily="18" charset="0"/>
              </a:rPr>
              <a:t>Supporters</a:t>
            </a:r>
            <a:r>
              <a:rPr lang="ja-JP" altLang="en-US" sz="2500" dirty="0">
                <a:latin typeface="Times New Roman" panose="02020603050405020304" pitchFamily="18" charset="0"/>
                <a:cs typeface="Times New Roman" panose="02020603050405020304" pitchFamily="18" charset="0"/>
              </a:rPr>
              <a:t> </a:t>
            </a:r>
            <a:r>
              <a:rPr lang="en-US" altLang="ja-JP" sz="2500" dirty="0">
                <a:latin typeface="Times New Roman" panose="02020603050405020304" pitchFamily="18" charset="0"/>
                <a:cs typeface="Times New Roman" panose="02020603050405020304" pitchFamily="18" charset="0"/>
              </a:rPr>
              <a:t>info : 60%</a:t>
            </a:r>
            <a:endParaRPr kumimoji="1" lang="en-US" altLang="ja-JP" sz="2500" dirty="0">
              <a:latin typeface="Times New Roman" panose="02020603050405020304" pitchFamily="18" charset="0"/>
              <a:cs typeface="Times New Roman" panose="02020603050405020304" pitchFamily="18" charset="0"/>
            </a:endParaRPr>
          </a:p>
          <a:p>
            <a:r>
              <a:rPr lang="en-US" altLang="ja-JP" sz="25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 : 40%</a:t>
            </a:r>
          </a:p>
        </p:txBody>
      </p:sp>
      <p:sp>
        <p:nvSpPr>
          <p:cNvPr id="18" name="テキスト ボックス 17">
            <a:extLst>
              <a:ext uri="{FF2B5EF4-FFF2-40B4-BE49-F238E27FC236}">
                <a16:creationId xmlns:a16="http://schemas.microsoft.com/office/drawing/2014/main" id="{37847242-36FB-2F97-7433-1461EA6693A3}"/>
              </a:ext>
            </a:extLst>
          </p:cNvPr>
          <p:cNvSpPr txBox="1"/>
          <p:nvPr/>
        </p:nvSpPr>
        <p:spPr>
          <a:xfrm>
            <a:off x="6472595" y="5859065"/>
            <a:ext cx="5462732" cy="861774"/>
          </a:xfrm>
          <a:prstGeom prst="rect">
            <a:avLst/>
          </a:prstGeom>
          <a:noFill/>
        </p:spPr>
        <p:txBody>
          <a:bodyPr wrap="square" rtlCol="0">
            <a:spAutoFit/>
          </a:bodyPr>
          <a:lstStyle/>
          <a:p>
            <a:r>
              <a:rPr kumimoji="1" lang="en-US" altLang="ja-JP" sz="2500" dirty="0">
                <a:latin typeface="Times New Roman" panose="02020603050405020304" pitchFamily="18" charset="0"/>
                <a:cs typeface="Times New Roman" panose="02020603050405020304" pitchFamily="18" charset="0"/>
              </a:rPr>
              <a:t>Supporters</a:t>
            </a:r>
            <a:r>
              <a:rPr lang="ja-JP" altLang="en-US" sz="2500" dirty="0">
                <a:latin typeface="Times New Roman" panose="02020603050405020304" pitchFamily="18" charset="0"/>
                <a:cs typeface="Times New Roman" panose="02020603050405020304" pitchFamily="18" charset="0"/>
              </a:rPr>
              <a:t> </a:t>
            </a:r>
            <a:r>
              <a:rPr lang="en-US" altLang="ja-JP" sz="2500" dirty="0">
                <a:latin typeface="Times New Roman" panose="02020603050405020304" pitchFamily="18" charset="0"/>
                <a:cs typeface="Times New Roman" panose="02020603050405020304" pitchFamily="18" charset="0"/>
              </a:rPr>
              <a:t>info : 50%</a:t>
            </a:r>
            <a:endParaRPr kumimoji="1" lang="en-US" altLang="ja-JP" sz="2500" dirty="0">
              <a:latin typeface="Times New Roman" panose="02020603050405020304" pitchFamily="18" charset="0"/>
              <a:cs typeface="Times New Roman" panose="02020603050405020304" pitchFamily="18" charset="0"/>
            </a:endParaRPr>
          </a:p>
          <a:p>
            <a:r>
              <a:rPr lang="en-US" altLang="ja-JP" sz="25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 : 50%</a:t>
            </a:r>
          </a:p>
        </p:txBody>
      </p:sp>
      <p:sp>
        <p:nvSpPr>
          <p:cNvPr id="2" name="テキスト ボックス 1">
            <a:extLst>
              <a:ext uri="{FF2B5EF4-FFF2-40B4-BE49-F238E27FC236}">
                <a16:creationId xmlns:a16="http://schemas.microsoft.com/office/drawing/2014/main" id="{8222D8AE-E5F6-9ED0-9BB4-28646265B0BB}"/>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300221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00E3CFE2-BE2B-FF29-2253-6C4E6CFE4981}"/>
            </a:ext>
          </a:extLst>
        </p:cNvPr>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AA058B70-5BFB-9C9E-0818-75B57476EEA2}"/>
              </a:ext>
            </a:extLst>
          </p:cNvPr>
          <p:cNvSpPr txBox="1"/>
          <p:nvPr/>
        </p:nvSpPr>
        <p:spPr>
          <a:xfrm>
            <a:off x="-20448" y="1279493"/>
            <a:ext cx="12212447" cy="1015663"/>
          </a:xfrm>
          <a:prstGeom prst="rect">
            <a:avLst/>
          </a:prstGeom>
          <a:solidFill>
            <a:schemeClr val="accent6">
              <a:lumMod val="60000"/>
              <a:lumOff val="40000"/>
            </a:schemeClr>
          </a:solidFill>
          <a:ln>
            <a:noFill/>
          </a:ln>
        </p:spPr>
        <p:txBody>
          <a:bodyPr wrap="square" rtlCol="0">
            <a:spAutoFit/>
          </a:bodyPr>
          <a:lstStyle/>
          <a:p>
            <a:r>
              <a:rPr kumimoji="1" lang="en-US" altLang="ja-JP" sz="3000" b="1" dirty="0">
                <a:latin typeface="Times New Roman" panose="02020603050405020304" pitchFamily="18" charset="0"/>
                <a:cs typeface="Times New Roman" panose="02020603050405020304" pitchFamily="18" charset="0"/>
              </a:rPr>
              <a:t>Need</a:t>
            </a:r>
          </a:p>
          <a:p>
            <a:r>
              <a:rPr lang="en-US" altLang="ja-JP" sz="3000" b="1" dirty="0">
                <a:latin typeface="Times New Roman" panose="02020603050405020304" pitchFamily="18" charset="0"/>
                <a:cs typeface="Times New Roman" panose="02020603050405020304" pitchFamily="18" charset="0"/>
              </a:rPr>
              <a:t>help</a:t>
            </a:r>
            <a:endParaRPr kumimoji="1" lang="ja-JP" altLang="en-US" sz="3000" b="1" dirty="0">
              <a:latin typeface="Times New Roman" panose="02020603050405020304" pitchFamily="18" charset="0"/>
              <a:cs typeface="Times New Roman" panose="02020603050405020304" pitchFamily="18" charset="0"/>
            </a:endParaRPr>
          </a:p>
        </p:txBody>
      </p:sp>
      <p:sp>
        <p:nvSpPr>
          <p:cNvPr id="5" name="スライド番号プレースホルダー 4">
            <a:extLst>
              <a:ext uri="{FF2B5EF4-FFF2-40B4-BE49-F238E27FC236}">
                <a16:creationId xmlns:a16="http://schemas.microsoft.com/office/drawing/2014/main" id="{D9AE7449-1EE8-A555-3EF2-6ED4776809DE}"/>
              </a:ext>
            </a:extLst>
          </p:cNvPr>
          <p:cNvSpPr>
            <a:spLocks noGrp="1"/>
          </p:cNvSpPr>
          <p:nvPr>
            <p:ph type="sldNum" sz="quarter" idx="12"/>
          </p:nvPr>
        </p:nvSpPr>
        <p:spPr/>
        <p:txBody>
          <a:bodyPr/>
          <a:lstStyle/>
          <a:p>
            <a:fld id="{B54E7156-B443-48FC-B78F-C26BC1A99D46}" type="slidenum">
              <a:rPr kumimoji="1" lang="ja-JP" altLang="en-US" smtClean="0"/>
              <a:t>25</a:t>
            </a:fld>
            <a:endParaRPr kumimoji="1" lang="ja-JP" altLang="en-US"/>
          </a:p>
        </p:txBody>
      </p:sp>
      <p:pic>
        <p:nvPicPr>
          <p:cNvPr id="4" name="図 3">
            <a:extLst>
              <a:ext uri="{FF2B5EF4-FFF2-40B4-BE49-F238E27FC236}">
                <a16:creationId xmlns:a16="http://schemas.microsoft.com/office/drawing/2014/main" id="{0368E052-7EB0-B422-67E1-A6ADA771A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58957"/>
            <a:ext cx="12192000" cy="2140085"/>
          </a:xfrm>
          <a:prstGeom prst="rect">
            <a:avLst/>
          </a:prstGeom>
        </p:spPr>
      </p:pic>
      <p:sp>
        <p:nvSpPr>
          <p:cNvPr id="8" name="テキスト ボックス 7">
            <a:extLst>
              <a:ext uri="{FF2B5EF4-FFF2-40B4-BE49-F238E27FC236}">
                <a16:creationId xmlns:a16="http://schemas.microsoft.com/office/drawing/2014/main" id="{32302D7E-A10A-575C-ED9D-67B705D31D8F}"/>
              </a:ext>
            </a:extLst>
          </p:cNvPr>
          <p:cNvSpPr txBox="1"/>
          <p:nvPr/>
        </p:nvSpPr>
        <p:spPr>
          <a:xfrm>
            <a:off x="100894" y="484857"/>
            <a:ext cx="12091105" cy="646331"/>
          </a:xfrm>
          <a:prstGeom prst="rect">
            <a:avLst/>
          </a:prstGeom>
          <a:noFill/>
        </p:spPr>
        <p:txBody>
          <a:bodyPr wrap="square" rtlCol="0">
            <a:spAutoFit/>
          </a:bodyPr>
          <a:lstStyle/>
          <a:p>
            <a:r>
              <a:rPr lang="en-US" altLang="ja-JP" sz="3600" dirty="0">
                <a:latin typeface="Times New Roman" panose="02020603050405020304" pitchFamily="18" charset="0"/>
                <a:cs typeface="Times New Roman" panose="02020603050405020304" pitchFamily="18" charset="0"/>
              </a:rPr>
              <a:t>(2) Questionnaire Survey Results (Persons requiring support)</a:t>
            </a:r>
            <a:endParaRPr kumimoji="1" lang="ja-JP" altLang="en-US" sz="3600" dirty="0">
              <a:latin typeface="Times New Roman" panose="02020603050405020304" pitchFamily="18" charset="0"/>
              <a:cs typeface="Times New Roman" panose="02020603050405020304" pitchFamily="18" charset="0"/>
            </a:endParaRPr>
          </a:p>
        </p:txBody>
      </p:sp>
      <p:sp>
        <p:nvSpPr>
          <p:cNvPr id="9" name="テキスト ボックス 8">
            <a:extLst>
              <a:ext uri="{FF2B5EF4-FFF2-40B4-BE49-F238E27FC236}">
                <a16:creationId xmlns:a16="http://schemas.microsoft.com/office/drawing/2014/main" id="{438FF593-500A-8A65-A62A-D7D17CE73498}"/>
              </a:ext>
            </a:extLst>
          </p:cNvPr>
          <p:cNvSpPr txBox="1"/>
          <p:nvPr/>
        </p:nvSpPr>
        <p:spPr>
          <a:xfrm>
            <a:off x="1528808" y="1589515"/>
            <a:ext cx="2059220"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15.7</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0" name="テキスト ボックス 9">
            <a:extLst>
              <a:ext uri="{FF2B5EF4-FFF2-40B4-BE49-F238E27FC236}">
                <a16:creationId xmlns:a16="http://schemas.microsoft.com/office/drawing/2014/main" id="{B44E88AD-D60F-89D4-ADF4-DC5FCB72EBE4}"/>
              </a:ext>
            </a:extLst>
          </p:cNvPr>
          <p:cNvSpPr txBox="1"/>
          <p:nvPr/>
        </p:nvSpPr>
        <p:spPr>
          <a:xfrm>
            <a:off x="5116836" y="1589515"/>
            <a:ext cx="2059220"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10.5</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2" name="テキスト ボックス 11">
            <a:extLst>
              <a:ext uri="{FF2B5EF4-FFF2-40B4-BE49-F238E27FC236}">
                <a16:creationId xmlns:a16="http://schemas.microsoft.com/office/drawing/2014/main" id="{3D40B188-FFF5-26A0-2864-91E89DA74482}"/>
              </a:ext>
            </a:extLst>
          </p:cNvPr>
          <p:cNvSpPr txBox="1"/>
          <p:nvPr/>
        </p:nvSpPr>
        <p:spPr>
          <a:xfrm>
            <a:off x="9708026" y="1589513"/>
            <a:ext cx="2224747" cy="769441"/>
          </a:xfrm>
          <a:prstGeom prst="rect">
            <a:avLst/>
          </a:prstGeom>
          <a:noFill/>
        </p:spPr>
        <p:txBody>
          <a:bodyPr wrap="square" rtlCol="0">
            <a:spAutoFit/>
          </a:bodyPr>
          <a:lstStyle/>
          <a:p>
            <a:r>
              <a:rPr kumimoji="1" lang="en-US" altLang="ja-JP" sz="4400" b="1" dirty="0">
                <a:solidFill>
                  <a:schemeClr val="accent1"/>
                </a:solidFill>
                <a:latin typeface="Times New Roman" panose="02020603050405020304" pitchFamily="18" charset="0"/>
                <a:cs typeface="Times New Roman" panose="02020603050405020304" pitchFamily="18" charset="0"/>
              </a:rPr>
              <a:t>+ 10.6%</a:t>
            </a:r>
          </a:p>
        </p:txBody>
      </p:sp>
      <p:sp>
        <p:nvSpPr>
          <p:cNvPr id="2" name="正方形/長方形 1">
            <a:extLst>
              <a:ext uri="{FF2B5EF4-FFF2-40B4-BE49-F238E27FC236}">
                <a16:creationId xmlns:a16="http://schemas.microsoft.com/office/drawing/2014/main" id="{56138EF8-AA25-AA64-2A0F-5C9ACC61885D}"/>
              </a:ext>
            </a:extLst>
          </p:cNvPr>
          <p:cNvSpPr/>
          <p:nvPr/>
        </p:nvSpPr>
        <p:spPr>
          <a:xfrm>
            <a:off x="4702627" y="2965690"/>
            <a:ext cx="3158005" cy="62103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BE980450-A40D-A202-4E05-1FD7A61206A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563835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221396E-7F9C-08E7-5BD4-C51845399846}"/>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F52F917-0C21-51D9-1C22-84D983927F0B}"/>
              </a:ext>
            </a:extLst>
          </p:cNvPr>
          <p:cNvSpPr txBox="1"/>
          <p:nvPr/>
        </p:nvSpPr>
        <p:spPr>
          <a:xfrm>
            <a:off x="-20448" y="1279493"/>
            <a:ext cx="12212447" cy="1015663"/>
          </a:xfrm>
          <a:prstGeom prst="rect">
            <a:avLst/>
          </a:prstGeom>
          <a:solidFill>
            <a:schemeClr val="accent6">
              <a:lumMod val="60000"/>
              <a:lumOff val="40000"/>
            </a:schemeClr>
          </a:solidFill>
          <a:ln>
            <a:noFill/>
          </a:ln>
        </p:spPr>
        <p:txBody>
          <a:bodyPr wrap="square" rtlCol="0">
            <a:spAutoFit/>
          </a:bodyPr>
          <a:lstStyle/>
          <a:p>
            <a:r>
              <a:rPr kumimoji="1" lang="en-US" altLang="ja-JP" sz="3000" b="1" dirty="0">
                <a:latin typeface="Times New Roman" panose="02020603050405020304" pitchFamily="18" charset="0"/>
                <a:cs typeface="Times New Roman" panose="02020603050405020304" pitchFamily="18" charset="0"/>
              </a:rPr>
              <a:t>Need</a:t>
            </a:r>
          </a:p>
          <a:p>
            <a:r>
              <a:rPr lang="en-US" altLang="ja-JP" sz="3000" b="1" dirty="0">
                <a:latin typeface="Times New Roman" panose="02020603050405020304" pitchFamily="18" charset="0"/>
                <a:cs typeface="Times New Roman" panose="02020603050405020304" pitchFamily="18" charset="0"/>
              </a:rPr>
              <a:t>help</a:t>
            </a:r>
            <a:endParaRPr kumimoji="1" lang="ja-JP" altLang="en-US" sz="3000" b="1" dirty="0">
              <a:latin typeface="Times New Roman" panose="02020603050405020304" pitchFamily="18" charset="0"/>
              <a:cs typeface="Times New Roman" panose="02020603050405020304" pitchFamily="18" charset="0"/>
            </a:endParaRPr>
          </a:p>
        </p:txBody>
      </p:sp>
      <p:sp>
        <p:nvSpPr>
          <p:cNvPr id="5" name="スライド番号プレースホルダー 4">
            <a:extLst>
              <a:ext uri="{FF2B5EF4-FFF2-40B4-BE49-F238E27FC236}">
                <a16:creationId xmlns:a16="http://schemas.microsoft.com/office/drawing/2014/main" id="{7FDA911F-F632-1C23-282A-5723BF79F7F1}"/>
              </a:ext>
            </a:extLst>
          </p:cNvPr>
          <p:cNvSpPr>
            <a:spLocks noGrp="1"/>
          </p:cNvSpPr>
          <p:nvPr>
            <p:ph type="sldNum" sz="quarter" idx="12"/>
          </p:nvPr>
        </p:nvSpPr>
        <p:spPr/>
        <p:txBody>
          <a:bodyPr/>
          <a:lstStyle/>
          <a:p>
            <a:fld id="{B54E7156-B443-48FC-B78F-C26BC1A99D46}" type="slidenum">
              <a:rPr kumimoji="1" lang="ja-JP" altLang="en-US" smtClean="0"/>
              <a:t>26</a:t>
            </a:fld>
            <a:endParaRPr kumimoji="1" lang="ja-JP" altLang="en-US"/>
          </a:p>
        </p:txBody>
      </p:sp>
      <p:pic>
        <p:nvPicPr>
          <p:cNvPr id="4" name="図 3">
            <a:extLst>
              <a:ext uri="{FF2B5EF4-FFF2-40B4-BE49-F238E27FC236}">
                <a16:creationId xmlns:a16="http://schemas.microsoft.com/office/drawing/2014/main" id="{3E85F3C9-97DB-5C96-C993-D4666455C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58957"/>
            <a:ext cx="12192000" cy="2140085"/>
          </a:xfrm>
          <a:prstGeom prst="rect">
            <a:avLst/>
          </a:prstGeom>
        </p:spPr>
      </p:pic>
      <p:sp>
        <p:nvSpPr>
          <p:cNvPr id="8" name="テキスト ボックス 7">
            <a:extLst>
              <a:ext uri="{FF2B5EF4-FFF2-40B4-BE49-F238E27FC236}">
                <a16:creationId xmlns:a16="http://schemas.microsoft.com/office/drawing/2014/main" id="{E458C9ED-305A-EF0A-8E95-FFCF7A0434BC}"/>
              </a:ext>
            </a:extLst>
          </p:cNvPr>
          <p:cNvSpPr txBox="1"/>
          <p:nvPr/>
        </p:nvSpPr>
        <p:spPr>
          <a:xfrm>
            <a:off x="100894" y="484857"/>
            <a:ext cx="12091105" cy="646331"/>
          </a:xfrm>
          <a:prstGeom prst="rect">
            <a:avLst/>
          </a:prstGeom>
          <a:noFill/>
        </p:spPr>
        <p:txBody>
          <a:bodyPr wrap="square" rtlCol="0">
            <a:spAutoFit/>
          </a:bodyPr>
          <a:lstStyle/>
          <a:p>
            <a:r>
              <a:rPr lang="en-US" altLang="ja-JP" sz="3600" dirty="0">
                <a:latin typeface="Times New Roman" panose="02020603050405020304" pitchFamily="18" charset="0"/>
                <a:cs typeface="Times New Roman" panose="02020603050405020304" pitchFamily="18" charset="0"/>
              </a:rPr>
              <a:t>(2) Questionnaire Survey Results (Persons requiring support)</a:t>
            </a:r>
            <a:endParaRPr kumimoji="1" lang="ja-JP" altLang="en-US" sz="3600" dirty="0">
              <a:latin typeface="Times New Roman" panose="02020603050405020304" pitchFamily="18" charset="0"/>
              <a:cs typeface="Times New Roman" panose="02020603050405020304" pitchFamily="18" charset="0"/>
            </a:endParaRPr>
          </a:p>
        </p:txBody>
      </p:sp>
      <p:sp>
        <p:nvSpPr>
          <p:cNvPr id="9" name="テキスト ボックス 8">
            <a:extLst>
              <a:ext uri="{FF2B5EF4-FFF2-40B4-BE49-F238E27FC236}">
                <a16:creationId xmlns:a16="http://schemas.microsoft.com/office/drawing/2014/main" id="{49248488-24D3-826D-70F0-51A099433096}"/>
              </a:ext>
            </a:extLst>
          </p:cNvPr>
          <p:cNvSpPr txBox="1"/>
          <p:nvPr/>
        </p:nvSpPr>
        <p:spPr>
          <a:xfrm>
            <a:off x="1528808" y="1589515"/>
            <a:ext cx="2059220"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15.7</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0" name="テキスト ボックス 9">
            <a:extLst>
              <a:ext uri="{FF2B5EF4-FFF2-40B4-BE49-F238E27FC236}">
                <a16:creationId xmlns:a16="http://schemas.microsoft.com/office/drawing/2014/main" id="{24DA6F13-3D1C-5948-CD14-F9E805970439}"/>
              </a:ext>
            </a:extLst>
          </p:cNvPr>
          <p:cNvSpPr txBox="1"/>
          <p:nvPr/>
        </p:nvSpPr>
        <p:spPr>
          <a:xfrm>
            <a:off x="5116836" y="1589515"/>
            <a:ext cx="2059220"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10.5</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1" name="テキスト ボックス 10">
            <a:extLst>
              <a:ext uri="{FF2B5EF4-FFF2-40B4-BE49-F238E27FC236}">
                <a16:creationId xmlns:a16="http://schemas.microsoft.com/office/drawing/2014/main" id="{9DD8510D-5938-382C-957C-3D12FD5707B2}"/>
              </a:ext>
            </a:extLst>
          </p:cNvPr>
          <p:cNvSpPr txBox="1"/>
          <p:nvPr/>
        </p:nvSpPr>
        <p:spPr>
          <a:xfrm>
            <a:off x="7574364" y="1589514"/>
            <a:ext cx="2059220" cy="769441"/>
          </a:xfrm>
          <a:prstGeom prst="rect">
            <a:avLst/>
          </a:prstGeom>
          <a:noFill/>
        </p:spPr>
        <p:txBody>
          <a:bodyPr wrap="square" rtlCol="0">
            <a:spAutoFit/>
          </a:bodyPr>
          <a:lstStyle/>
          <a:p>
            <a:r>
              <a:rPr kumimoji="1" lang="en-US" altLang="ja-JP" sz="4400" b="1" dirty="0">
                <a:solidFill>
                  <a:schemeClr val="accent1"/>
                </a:solidFill>
                <a:latin typeface="Times New Roman" panose="02020603050405020304" pitchFamily="18" charset="0"/>
                <a:cs typeface="Times New Roman" panose="02020603050405020304" pitchFamily="18" charset="0"/>
              </a:rPr>
              <a:t>+ 5.3%</a:t>
            </a:r>
          </a:p>
        </p:txBody>
      </p:sp>
      <p:sp>
        <p:nvSpPr>
          <p:cNvPr id="12" name="テキスト ボックス 11">
            <a:extLst>
              <a:ext uri="{FF2B5EF4-FFF2-40B4-BE49-F238E27FC236}">
                <a16:creationId xmlns:a16="http://schemas.microsoft.com/office/drawing/2014/main" id="{9E79E95A-CADD-AD88-ABF7-465D70C16770}"/>
              </a:ext>
            </a:extLst>
          </p:cNvPr>
          <p:cNvSpPr txBox="1"/>
          <p:nvPr/>
        </p:nvSpPr>
        <p:spPr>
          <a:xfrm>
            <a:off x="9708026" y="1589513"/>
            <a:ext cx="2224747" cy="769441"/>
          </a:xfrm>
          <a:prstGeom prst="rect">
            <a:avLst/>
          </a:prstGeom>
          <a:noFill/>
        </p:spPr>
        <p:txBody>
          <a:bodyPr wrap="square" rtlCol="0">
            <a:spAutoFit/>
          </a:bodyPr>
          <a:lstStyle/>
          <a:p>
            <a:r>
              <a:rPr kumimoji="1" lang="en-US" altLang="ja-JP" sz="4400" b="1" dirty="0">
                <a:solidFill>
                  <a:schemeClr val="accent1"/>
                </a:solidFill>
                <a:latin typeface="Times New Roman" panose="02020603050405020304" pitchFamily="18" charset="0"/>
                <a:cs typeface="Times New Roman" panose="02020603050405020304" pitchFamily="18" charset="0"/>
              </a:rPr>
              <a:t>+ 10.6%</a:t>
            </a:r>
          </a:p>
        </p:txBody>
      </p:sp>
      <p:sp>
        <p:nvSpPr>
          <p:cNvPr id="13" name="テキスト ボックス 12">
            <a:extLst>
              <a:ext uri="{FF2B5EF4-FFF2-40B4-BE49-F238E27FC236}">
                <a16:creationId xmlns:a16="http://schemas.microsoft.com/office/drawing/2014/main" id="{5322EA95-FD4D-7DC0-C698-72A4BE086943}"/>
              </a:ext>
            </a:extLst>
          </p:cNvPr>
          <p:cNvSpPr txBox="1"/>
          <p:nvPr/>
        </p:nvSpPr>
        <p:spPr>
          <a:xfrm>
            <a:off x="427466" y="5105777"/>
            <a:ext cx="11106808" cy="830997"/>
          </a:xfrm>
          <a:prstGeom prst="rect">
            <a:avLst/>
          </a:prstGeom>
          <a:solidFill>
            <a:schemeClr val="accent1">
              <a:lumMod val="20000"/>
              <a:lumOff val="80000"/>
            </a:schemeClr>
          </a:solidFill>
        </p:spPr>
        <p:txBody>
          <a:bodyPr wrap="square" rtlCol="0">
            <a:spAutoFit/>
          </a:bodyPr>
          <a:lstStyle/>
          <a:p>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 Time from supporter to person requiring support</a:t>
            </a:r>
          </a:p>
          <a:p>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 Route from supporter to person requiring support</a:t>
            </a:r>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(support route)</a:t>
            </a:r>
          </a:p>
        </p:txBody>
      </p:sp>
      <p:sp>
        <p:nvSpPr>
          <p:cNvPr id="14" name="テキスト ボックス 13">
            <a:extLst>
              <a:ext uri="{FF2B5EF4-FFF2-40B4-BE49-F238E27FC236}">
                <a16:creationId xmlns:a16="http://schemas.microsoft.com/office/drawing/2014/main" id="{38EC1351-1917-28AD-A537-6BE24CC6338C}"/>
              </a:ext>
            </a:extLst>
          </p:cNvPr>
          <p:cNvSpPr txBox="1"/>
          <p:nvPr/>
        </p:nvSpPr>
        <p:spPr>
          <a:xfrm>
            <a:off x="427467" y="4628297"/>
            <a:ext cx="7146898" cy="477480"/>
          </a:xfrm>
          <a:prstGeom prst="rect">
            <a:avLst/>
          </a:prstGeom>
          <a:solidFill>
            <a:schemeClr val="accent1">
              <a:lumMod val="40000"/>
              <a:lumOff val="60000"/>
            </a:schemeClr>
          </a:solidFill>
        </p:spPr>
        <p:txBody>
          <a:bodyPr wrap="square">
            <a:spAutoFit/>
          </a:bodyPr>
          <a:lstStyle/>
          <a:p>
            <a:r>
              <a:rPr lang="ja-JP" altLang="en-US" sz="2500" dirty="0">
                <a:latin typeface="Times New Roman" panose="02020603050405020304" pitchFamily="18" charset="0"/>
                <a:cs typeface="Times New Roman" panose="02020603050405020304" pitchFamily="18" charset="0"/>
              </a:rPr>
              <a:t>Important information for </a:t>
            </a:r>
            <a:r>
              <a:rPr lang="en-US" altLang="ja-JP" sz="2500" dirty="0">
                <a:latin typeface="Times New Roman" panose="02020603050405020304" pitchFamily="18" charset="0"/>
                <a:cs typeface="Times New Roman" panose="02020603050405020304" pitchFamily="18" charset="0"/>
              </a:rPr>
              <a:t>persons requiring assistance</a:t>
            </a:r>
            <a:endParaRPr lang="ja-JP" altLang="en-US" sz="2500" dirty="0">
              <a:latin typeface="Times New Roman" panose="02020603050405020304" pitchFamily="18" charset="0"/>
              <a:cs typeface="Times New Roman" panose="02020603050405020304" pitchFamily="18" charset="0"/>
            </a:endParaRPr>
          </a:p>
        </p:txBody>
      </p:sp>
      <p:sp>
        <p:nvSpPr>
          <p:cNvPr id="2" name="正方形/長方形 1">
            <a:extLst>
              <a:ext uri="{FF2B5EF4-FFF2-40B4-BE49-F238E27FC236}">
                <a16:creationId xmlns:a16="http://schemas.microsoft.com/office/drawing/2014/main" id="{4FBA0299-07B6-5A38-195E-68217590E07A}"/>
              </a:ext>
            </a:extLst>
          </p:cNvPr>
          <p:cNvSpPr/>
          <p:nvPr/>
        </p:nvSpPr>
        <p:spPr>
          <a:xfrm>
            <a:off x="4702627" y="2965690"/>
            <a:ext cx="3158005" cy="62103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52A387-0A58-07D5-25F7-4339C98015E6}"/>
              </a:ext>
            </a:extLst>
          </p:cNvPr>
          <p:cNvSpPr/>
          <p:nvPr/>
        </p:nvSpPr>
        <p:spPr>
          <a:xfrm>
            <a:off x="7876675" y="2974476"/>
            <a:ext cx="1299410" cy="28207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2B03FFE-CDFB-9352-384A-01C77944E54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38987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373E73E2-3E89-35CD-0316-4B15CE2F8566}"/>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0C67B90D-4DD6-BD38-E654-1F54D54BE748}"/>
              </a:ext>
            </a:extLst>
          </p:cNvPr>
          <p:cNvSpPr>
            <a:spLocks noGrp="1"/>
          </p:cNvSpPr>
          <p:nvPr>
            <p:ph type="sldNum" sz="quarter" idx="12"/>
          </p:nvPr>
        </p:nvSpPr>
        <p:spPr/>
        <p:txBody>
          <a:bodyPr/>
          <a:lstStyle/>
          <a:p>
            <a:fld id="{B54E7156-B443-48FC-B78F-C26BC1A99D46}" type="slidenum">
              <a:rPr kumimoji="1" lang="ja-JP" altLang="en-US" smtClean="0"/>
              <a:t>27</a:t>
            </a:fld>
            <a:endParaRPr kumimoji="1" lang="ja-JP" altLang="en-US"/>
          </a:p>
        </p:txBody>
      </p:sp>
      <p:pic>
        <p:nvPicPr>
          <p:cNvPr id="4" name="図 3">
            <a:extLst>
              <a:ext uri="{FF2B5EF4-FFF2-40B4-BE49-F238E27FC236}">
                <a16:creationId xmlns:a16="http://schemas.microsoft.com/office/drawing/2014/main" id="{D6AA872E-ED79-5B41-2B19-B6A0D72B6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00" y="1755894"/>
            <a:ext cx="5601400" cy="3978192"/>
          </a:xfrm>
          <a:prstGeom prst="rect">
            <a:avLst/>
          </a:prstGeom>
        </p:spPr>
      </p:pic>
      <p:pic>
        <p:nvPicPr>
          <p:cNvPr id="8" name="図 7">
            <a:extLst>
              <a:ext uri="{FF2B5EF4-FFF2-40B4-BE49-F238E27FC236}">
                <a16:creationId xmlns:a16="http://schemas.microsoft.com/office/drawing/2014/main" id="{74F9BBDA-3561-52F0-1B6C-9BBB285FE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600" y="1770245"/>
            <a:ext cx="5601400" cy="3978192"/>
          </a:xfrm>
          <a:prstGeom prst="rect">
            <a:avLst/>
          </a:prstGeom>
        </p:spPr>
      </p:pic>
      <p:sp>
        <p:nvSpPr>
          <p:cNvPr id="9" name="矢印: 右 8">
            <a:extLst>
              <a:ext uri="{FF2B5EF4-FFF2-40B4-BE49-F238E27FC236}">
                <a16:creationId xmlns:a16="http://schemas.microsoft.com/office/drawing/2014/main" id="{6C15492E-AE9B-4463-25F6-0BE6CF1880EA}"/>
              </a:ext>
            </a:extLst>
          </p:cNvPr>
          <p:cNvSpPr/>
          <p:nvPr/>
        </p:nvSpPr>
        <p:spPr>
          <a:xfrm>
            <a:off x="5773238" y="3429000"/>
            <a:ext cx="645524" cy="484632"/>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C6D7893-6B12-355F-9AF5-FFDA072CD1A1}"/>
              </a:ext>
            </a:extLst>
          </p:cNvPr>
          <p:cNvSpPr txBox="1"/>
          <p:nvPr/>
        </p:nvSpPr>
        <p:spPr>
          <a:xfrm>
            <a:off x="100894" y="484857"/>
            <a:ext cx="12091105" cy="646331"/>
          </a:xfrm>
          <a:prstGeom prst="rect">
            <a:avLst/>
          </a:prstGeom>
          <a:noFill/>
        </p:spPr>
        <p:txBody>
          <a:bodyPr wrap="square" rtlCol="0">
            <a:spAutoFit/>
          </a:bodyPr>
          <a:lstStyle/>
          <a:p>
            <a:r>
              <a:rPr lang="en-US" altLang="ja-JP" sz="3600" dirty="0">
                <a:latin typeface="Times New Roman" panose="02020603050405020304" pitchFamily="18" charset="0"/>
                <a:cs typeface="Times New Roman" panose="02020603050405020304" pitchFamily="18" charset="0"/>
              </a:rPr>
              <a:t>(2) Questionnaire Survey Results (Persons requiring support)</a:t>
            </a:r>
            <a:endParaRPr kumimoji="1" lang="ja-JP" altLang="en-US" sz="3600" dirty="0">
              <a:latin typeface="Times New Roman" panose="02020603050405020304" pitchFamily="18" charset="0"/>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66508A74-1FB3-38C3-B354-BF07FA69C7F2}"/>
              </a:ext>
            </a:extLst>
          </p:cNvPr>
          <p:cNvSpPr txBox="1"/>
          <p:nvPr/>
        </p:nvSpPr>
        <p:spPr>
          <a:xfrm>
            <a:off x="2205041" y="1123914"/>
            <a:ext cx="1434659" cy="630942"/>
          </a:xfrm>
          <a:prstGeom prst="rect">
            <a:avLst/>
          </a:prstGeom>
          <a:solidFill>
            <a:schemeClr val="accent1">
              <a:lumMod val="40000"/>
              <a:lumOff val="60000"/>
            </a:schemeClr>
          </a:solidFill>
        </p:spPr>
        <p:txBody>
          <a:bodyPr wrap="square" rtlCol="0">
            <a:spAutoFit/>
          </a:bodyPr>
          <a:lstStyle/>
          <a:p>
            <a:r>
              <a:rPr lang="en-US" altLang="ja-JP" sz="3500" b="1" dirty="0">
                <a:latin typeface="Times New Roman" panose="02020603050405020304" pitchFamily="18" charset="0"/>
                <a:cs typeface="Times New Roman" panose="02020603050405020304" pitchFamily="18" charset="0"/>
              </a:rPr>
              <a:t>Before</a:t>
            </a:r>
            <a:endParaRPr kumimoji="1" lang="ja-JP" altLang="en-US" sz="3500" b="1" dirty="0">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6E1FA89A-8836-7008-E575-29583309456E}"/>
              </a:ext>
            </a:extLst>
          </p:cNvPr>
          <p:cNvSpPr txBox="1"/>
          <p:nvPr/>
        </p:nvSpPr>
        <p:spPr>
          <a:xfrm>
            <a:off x="8668049" y="1123914"/>
            <a:ext cx="1203158" cy="630942"/>
          </a:xfrm>
          <a:prstGeom prst="rect">
            <a:avLst/>
          </a:prstGeom>
          <a:solidFill>
            <a:schemeClr val="accent4">
              <a:lumMod val="40000"/>
              <a:lumOff val="60000"/>
            </a:schemeClr>
          </a:solidFill>
        </p:spPr>
        <p:txBody>
          <a:bodyPr wrap="square" rtlCol="0">
            <a:spAutoFit/>
          </a:bodyPr>
          <a:lstStyle/>
          <a:p>
            <a:r>
              <a:rPr kumimoji="1" lang="en-US" altLang="ja-JP" sz="3500" b="1" dirty="0">
                <a:latin typeface="Times New Roman" panose="02020603050405020304" pitchFamily="18" charset="0"/>
                <a:cs typeface="Times New Roman" panose="02020603050405020304" pitchFamily="18" charset="0"/>
              </a:rPr>
              <a:t>After</a:t>
            </a:r>
            <a:endParaRPr kumimoji="1" lang="ja-JP" altLang="en-US" sz="3500" b="1" dirty="0">
              <a:latin typeface="Times New Roman" panose="02020603050405020304" pitchFamily="18" charset="0"/>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10502CF0-9598-B504-00DB-5364185143DE}"/>
              </a:ext>
            </a:extLst>
          </p:cNvPr>
          <p:cNvSpPr txBox="1"/>
          <p:nvPr/>
        </p:nvSpPr>
        <p:spPr>
          <a:xfrm>
            <a:off x="125338" y="5859065"/>
            <a:ext cx="5594067" cy="861774"/>
          </a:xfrm>
          <a:prstGeom prst="rect">
            <a:avLst/>
          </a:prstGeom>
          <a:noFill/>
        </p:spPr>
        <p:txBody>
          <a:bodyPr wrap="square" rtlCol="0">
            <a:spAutoFit/>
          </a:bodyPr>
          <a:lstStyle/>
          <a:p>
            <a:r>
              <a:rPr kumimoji="1" lang="en-US" altLang="ja-JP" sz="2500" dirty="0">
                <a:latin typeface="Times New Roman" panose="02020603050405020304" pitchFamily="18" charset="0"/>
                <a:cs typeface="Times New Roman" panose="02020603050405020304" pitchFamily="18" charset="0"/>
              </a:rPr>
              <a:t>Supporters</a:t>
            </a:r>
            <a:r>
              <a:rPr lang="ja-JP" altLang="en-US" sz="2500" dirty="0">
                <a:latin typeface="Times New Roman" panose="02020603050405020304" pitchFamily="18" charset="0"/>
                <a:cs typeface="Times New Roman" panose="02020603050405020304" pitchFamily="18" charset="0"/>
              </a:rPr>
              <a:t> </a:t>
            </a:r>
            <a:r>
              <a:rPr lang="en-US" altLang="ja-JP" sz="2500" dirty="0">
                <a:latin typeface="Times New Roman" panose="02020603050405020304" pitchFamily="18" charset="0"/>
                <a:cs typeface="Times New Roman" panose="02020603050405020304" pitchFamily="18" charset="0"/>
              </a:rPr>
              <a:t>info : 50%</a:t>
            </a:r>
            <a:endParaRPr kumimoji="1" lang="en-US" altLang="ja-JP" sz="2500" dirty="0">
              <a:latin typeface="Times New Roman" panose="02020603050405020304" pitchFamily="18" charset="0"/>
              <a:cs typeface="Times New Roman" panose="02020603050405020304" pitchFamily="18" charset="0"/>
            </a:endParaRPr>
          </a:p>
          <a:p>
            <a:r>
              <a:rPr lang="en-US" altLang="ja-JP" sz="25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 : 50%</a:t>
            </a:r>
          </a:p>
        </p:txBody>
      </p:sp>
      <p:sp>
        <p:nvSpPr>
          <p:cNvPr id="14" name="テキスト ボックス 13">
            <a:extLst>
              <a:ext uri="{FF2B5EF4-FFF2-40B4-BE49-F238E27FC236}">
                <a16:creationId xmlns:a16="http://schemas.microsoft.com/office/drawing/2014/main" id="{1E2C156E-D6B1-068E-1DA7-26BF3AC9C346}"/>
              </a:ext>
            </a:extLst>
          </p:cNvPr>
          <p:cNvSpPr txBox="1"/>
          <p:nvPr/>
        </p:nvSpPr>
        <p:spPr>
          <a:xfrm>
            <a:off x="6472595" y="5859065"/>
            <a:ext cx="5462732" cy="861774"/>
          </a:xfrm>
          <a:prstGeom prst="rect">
            <a:avLst/>
          </a:prstGeom>
          <a:noFill/>
        </p:spPr>
        <p:txBody>
          <a:bodyPr wrap="square" rtlCol="0">
            <a:spAutoFit/>
          </a:bodyPr>
          <a:lstStyle/>
          <a:p>
            <a:r>
              <a:rPr kumimoji="1" lang="en-US" altLang="ja-JP" sz="2500" dirty="0">
                <a:latin typeface="Times New Roman" panose="02020603050405020304" pitchFamily="18" charset="0"/>
                <a:cs typeface="Times New Roman" panose="02020603050405020304" pitchFamily="18" charset="0"/>
              </a:rPr>
              <a:t>Supporters</a:t>
            </a:r>
            <a:r>
              <a:rPr lang="ja-JP" altLang="en-US" sz="2500" dirty="0">
                <a:latin typeface="Times New Roman" panose="02020603050405020304" pitchFamily="18" charset="0"/>
                <a:cs typeface="Times New Roman" panose="02020603050405020304" pitchFamily="18" charset="0"/>
              </a:rPr>
              <a:t> </a:t>
            </a:r>
            <a:r>
              <a:rPr lang="en-US" altLang="ja-JP" sz="2500" dirty="0">
                <a:latin typeface="Times New Roman" panose="02020603050405020304" pitchFamily="18" charset="0"/>
                <a:cs typeface="Times New Roman" panose="02020603050405020304" pitchFamily="18" charset="0"/>
              </a:rPr>
              <a:t>info : </a:t>
            </a:r>
            <a:r>
              <a:rPr lang="en-US" altLang="ja-JP" sz="2500" dirty="0">
                <a:solidFill>
                  <a:srgbClr val="FF0000"/>
                </a:solidFill>
                <a:latin typeface="Times New Roman" panose="02020603050405020304" pitchFamily="18" charset="0"/>
                <a:cs typeface="Times New Roman" panose="02020603050405020304" pitchFamily="18" charset="0"/>
              </a:rPr>
              <a:t>more than</a:t>
            </a:r>
            <a:r>
              <a:rPr lang="en-US" altLang="ja-JP" sz="2500" dirty="0">
                <a:latin typeface="Times New Roman" panose="02020603050405020304" pitchFamily="18" charset="0"/>
                <a:cs typeface="Times New Roman" panose="02020603050405020304" pitchFamily="18" charset="0"/>
              </a:rPr>
              <a:t> 50%</a:t>
            </a:r>
            <a:endParaRPr kumimoji="1" lang="en-US" altLang="ja-JP" sz="2500" dirty="0">
              <a:latin typeface="Times New Roman" panose="02020603050405020304" pitchFamily="18" charset="0"/>
              <a:cs typeface="Times New Roman" panose="02020603050405020304" pitchFamily="18" charset="0"/>
            </a:endParaRPr>
          </a:p>
          <a:p>
            <a:r>
              <a:rPr lang="en-US" altLang="ja-JP" sz="25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 : 50%</a:t>
            </a:r>
          </a:p>
        </p:txBody>
      </p:sp>
      <p:sp>
        <p:nvSpPr>
          <p:cNvPr id="2" name="テキスト ボックス 1">
            <a:extLst>
              <a:ext uri="{FF2B5EF4-FFF2-40B4-BE49-F238E27FC236}">
                <a16:creationId xmlns:a16="http://schemas.microsoft.com/office/drawing/2014/main" id="{1619DD46-C75D-5AF1-D772-E67655D3808E}"/>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UD デジタル 教科書体 N-B" panose="02020700000000000000" pitchFamily="17" charset="-128"/>
                <a:ea typeface="UD デジタル 教科書体 N-B" panose="02020700000000000000" pitchFamily="17" charset="-128"/>
              </a:rPr>
              <a:t>&gt;</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588673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F38E5B9-0F23-B45A-E0AD-9ED6402DB006}"/>
              </a:ext>
            </a:extLst>
          </p:cNvPr>
          <p:cNvSpPr>
            <a:spLocks noGrp="1"/>
          </p:cNvSpPr>
          <p:nvPr>
            <p:ph type="sldNum" sz="quarter" idx="12"/>
          </p:nvPr>
        </p:nvSpPr>
        <p:spPr/>
        <p:txBody>
          <a:bodyPr/>
          <a:lstStyle/>
          <a:p>
            <a:fld id="{B54E7156-B443-48FC-B78F-C26BC1A99D46}" type="slidenum">
              <a:rPr lang="ja-JP" altLang="en-US" smtClean="0"/>
              <a:pPr/>
              <a:t>28</a:t>
            </a:fld>
            <a:endParaRPr lang="ja-JP" altLang="en-US" dirty="0"/>
          </a:p>
        </p:txBody>
      </p:sp>
      <p:sp>
        <p:nvSpPr>
          <p:cNvPr id="9" name="テキスト ボックス 8">
            <a:extLst>
              <a:ext uri="{FF2B5EF4-FFF2-40B4-BE49-F238E27FC236}">
                <a16:creationId xmlns:a16="http://schemas.microsoft.com/office/drawing/2014/main" id="{9AC38FF7-A5C8-E4A8-66F7-F6DE4C42C745}"/>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Considerations based on survey results</a:t>
            </a:r>
            <a:endParaRPr kumimoji="1" lang="ja-JP" altLang="en-US" sz="4000" dirty="0">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5A536180-2429-8B9E-7ABA-47A2859C9D53}"/>
              </a:ext>
            </a:extLst>
          </p:cNvPr>
          <p:cNvSpPr txBox="1"/>
          <p:nvPr/>
        </p:nvSpPr>
        <p:spPr>
          <a:xfrm>
            <a:off x="0" y="1469756"/>
            <a:ext cx="11903242" cy="3785652"/>
          </a:xfrm>
          <a:prstGeom prst="rect">
            <a:avLst/>
          </a:prstGeom>
          <a:noFill/>
        </p:spPr>
        <p:txBody>
          <a:bodyPr wrap="square" rtlCol="0">
            <a:spAutoFit/>
          </a:bodyPr>
          <a:lstStyle/>
          <a:p>
            <a:pPr marL="742950" indent="-742950">
              <a:buAutoNum type="arabicParenBoth"/>
            </a:pP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Presentation of information to encourage the supporter </a:t>
            </a:r>
            <a:r>
              <a:rPr kumimoji="1"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to make an initial response</a:t>
            </a:r>
          </a:p>
          <a:p>
            <a:endParaRPr lang="en-US" altLang="ja-JP" sz="4000" dirty="0">
              <a:solidFill>
                <a:srgbClr val="FF0000"/>
              </a:solidFill>
              <a:latin typeface="UD デジタル 教科書体 N-B" panose="02020700000000000000" pitchFamily="17" charset="-128"/>
              <a:ea typeface="UD デジタル 教科書体 N-B" panose="02020700000000000000" pitchFamily="17" charset="-128"/>
            </a:endParaRPr>
          </a:p>
          <a:p>
            <a:endParaRPr kumimoji="1" lang="en-US" altLang="ja-JP" sz="4000" dirty="0">
              <a:solidFill>
                <a:srgbClr val="FF0000"/>
              </a:solidFill>
              <a:latin typeface="UD デジタル 教科書体 N-B" panose="02020700000000000000" pitchFamily="17" charset="-128"/>
              <a:ea typeface="UD デジタル 教科書体 N-B" panose="02020700000000000000" pitchFamily="17" charset="-128"/>
            </a:endParaRPr>
          </a:p>
          <a:p>
            <a:pPr marL="742950" indent="-742950">
              <a:buAutoNum type="arabicParenBoth" startAt="2"/>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Presentation of information for trusting support by </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a person you do not know at all</a:t>
            </a:r>
          </a:p>
        </p:txBody>
      </p:sp>
      <p:sp>
        <p:nvSpPr>
          <p:cNvPr id="5" name="テキスト ボックス 4">
            <a:extLst>
              <a:ext uri="{FF2B5EF4-FFF2-40B4-BE49-F238E27FC236}">
                <a16:creationId xmlns:a16="http://schemas.microsoft.com/office/drawing/2014/main" id="{F646DA7F-DB09-37F8-9E21-744FBA04ED6B}"/>
              </a:ext>
            </a:extLst>
          </p:cNvPr>
          <p:cNvSpPr txBox="1"/>
          <p:nvPr/>
        </p:nvSpPr>
        <p:spPr>
          <a:xfrm>
            <a:off x="1130968" y="3075057"/>
            <a:ext cx="9930063" cy="707886"/>
          </a:xfrm>
          <a:prstGeom prst="rect">
            <a:avLst/>
          </a:prstGeom>
          <a:solidFill>
            <a:schemeClr val="accent1">
              <a:lumMod val="40000"/>
              <a:lumOff val="60000"/>
            </a:schemeClr>
          </a:solid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Supporters</a:t>
            </a:r>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info =</a:t>
            </a:r>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a:t>
            </a:r>
          </a:p>
        </p:txBody>
      </p:sp>
      <p:sp>
        <p:nvSpPr>
          <p:cNvPr id="7" name="テキスト ボックス 6">
            <a:extLst>
              <a:ext uri="{FF2B5EF4-FFF2-40B4-BE49-F238E27FC236}">
                <a16:creationId xmlns:a16="http://schemas.microsoft.com/office/drawing/2014/main" id="{07E34AFA-451C-623F-6C2B-E2D78B353E4E}"/>
              </a:ext>
            </a:extLst>
          </p:cNvPr>
          <p:cNvSpPr txBox="1"/>
          <p:nvPr/>
        </p:nvSpPr>
        <p:spPr>
          <a:xfrm>
            <a:off x="1130968" y="5350929"/>
            <a:ext cx="9930063" cy="707886"/>
          </a:xfrm>
          <a:prstGeom prst="rect">
            <a:avLst/>
          </a:prstGeom>
          <a:solidFill>
            <a:schemeClr val="accent1">
              <a:lumMod val="40000"/>
              <a:lumOff val="60000"/>
            </a:schemeClr>
          </a:solid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Supporters</a:t>
            </a:r>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info &gt;</a:t>
            </a:r>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a:t>
            </a:r>
          </a:p>
        </p:txBody>
      </p:sp>
      <p:sp>
        <p:nvSpPr>
          <p:cNvPr id="3" name="テキスト ボックス 2">
            <a:extLst>
              <a:ext uri="{FF2B5EF4-FFF2-40B4-BE49-F238E27FC236}">
                <a16:creationId xmlns:a16="http://schemas.microsoft.com/office/drawing/2014/main" id="{6B19350F-E1D1-7EE0-BE18-CA8A75B04773}"/>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Summary and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756971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499F768-2A28-FF38-F410-C97259E77B1D}"/>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D1961F4-C263-0F47-C3E6-60B7407771A8}"/>
              </a:ext>
            </a:extLst>
          </p:cNvPr>
          <p:cNvSpPr>
            <a:spLocks noGrp="1"/>
          </p:cNvSpPr>
          <p:nvPr>
            <p:ph type="sldNum" sz="quarter" idx="12"/>
          </p:nvPr>
        </p:nvSpPr>
        <p:spPr/>
        <p:txBody>
          <a:bodyPr/>
          <a:lstStyle/>
          <a:p>
            <a:fld id="{B54E7156-B443-48FC-B78F-C26BC1A99D46}" type="slidenum">
              <a:rPr kumimoji="1" lang="ja-JP" altLang="en-US" smtClean="0"/>
              <a:t>29</a:t>
            </a:fld>
            <a:endParaRPr kumimoji="1" lang="ja-JP" altLang="en-US"/>
          </a:p>
        </p:txBody>
      </p:sp>
      <p:sp>
        <p:nvSpPr>
          <p:cNvPr id="2" name="テキスト ボックス 1">
            <a:extLst>
              <a:ext uri="{FF2B5EF4-FFF2-40B4-BE49-F238E27FC236}">
                <a16:creationId xmlns:a16="http://schemas.microsoft.com/office/drawing/2014/main" id="{1541DFC9-8E5C-FB74-C2FA-99CC295C0619}"/>
              </a:ext>
            </a:extLst>
          </p:cNvPr>
          <p:cNvSpPr txBox="1"/>
          <p:nvPr/>
        </p:nvSpPr>
        <p:spPr>
          <a:xfrm>
            <a:off x="194825" y="2257759"/>
            <a:ext cx="11903242" cy="3170099"/>
          </a:xfrm>
          <a:prstGeom prst="rect">
            <a:avLst/>
          </a:prstGeom>
          <a:noFill/>
        </p:spPr>
        <p:txBody>
          <a:bodyPr wrap="square" rtlCol="0">
            <a:spAutoFit/>
          </a:bodyPr>
          <a:lstStyle/>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Evaluation experiment using prototype</a:t>
            </a:r>
          </a:p>
          <a:p>
            <a:endPar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Application to other disasters as well as floods</a:t>
            </a:r>
          </a:p>
          <a:p>
            <a:endPar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 Collaborative research using gamification</a:t>
            </a:r>
          </a:p>
        </p:txBody>
      </p:sp>
      <p:sp>
        <p:nvSpPr>
          <p:cNvPr id="9" name="テキスト ボックス 8">
            <a:extLst>
              <a:ext uri="{FF2B5EF4-FFF2-40B4-BE49-F238E27FC236}">
                <a16:creationId xmlns:a16="http://schemas.microsoft.com/office/drawing/2014/main" id="{42E086DD-E341-08C2-72DB-57C0B0C0F9D7}"/>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Future prospects</a:t>
            </a:r>
          </a:p>
        </p:txBody>
      </p:sp>
      <p:sp>
        <p:nvSpPr>
          <p:cNvPr id="4" name="テキスト ボックス 3">
            <a:extLst>
              <a:ext uri="{FF2B5EF4-FFF2-40B4-BE49-F238E27FC236}">
                <a16:creationId xmlns:a16="http://schemas.microsoft.com/office/drawing/2014/main" id="{6E90399F-0A1F-9124-4331-2914348947C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Future Prospects</a:t>
            </a:r>
            <a:endParaRPr kumimoji="1" lang="ja-JP" altLang="en-US" sz="2000"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5658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2" name="楕円 1">
            <a:extLst>
              <a:ext uri="{FF2B5EF4-FFF2-40B4-BE49-F238E27FC236}">
                <a16:creationId xmlns:a16="http://schemas.microsoft.com/office/drawing/2014/main" id="{B30C6F4F-B578-7A50-85C4-BD4846958325}"/>
              </a:ext>
            </a:extLst>
          </p:cNvPr>
          <p:cNvSpPr/>
          <p:nvPr/>
        </p:nvSpPr>
        <p:spPr>
          <a:xfrm>
            <a:off x="3915473" y="1288249"/>
            <a:ext cx="4566874" cy="2735266"/>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5FAC1180-BA07-CE49-0DE2-AE7B57E51205}"/>
              </a:ext>
            </a:extLst>
          </p:cNvPr>
          <p:cNvSpPr/>
          <p:nvPr/>
        </p:nvSpPr>
        <p:spPr>
          <a:xfrm>
            <a:off x="2360506" y="3709661"/>
            <a:ext cx="3827647" cy="2953728"/>
          </a:xfrm>
          <a:prstGeom prst="ellipse">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9D6D155-8225-F42B-BED4-E7658CD9FB13}"/>
              </a:ext>
            </a:extLst>
          </p:cNvPr>
          <p:cNvSpPr/>
          <p:nvPr/>
        </p:nvSpPr>
        <p:spPr>
          <a:xfrm>
            <a:off x="6188154" y="3709661"/>
            <a:ext cx="3827647" cy="2953728"/>
          </a:xfrm>
          <a:prstGeom prst="ellipse">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75856FE-3978-7E0C-A435-A8FE20745BA2}"/>
              </a:ext>
            </a:extLst>
          </p:cNvPr>
          <p:cNvSpPr txBox="1"/>
          <p:nvPr/>
        </p:nvSpPr>
        <p:spPr>
          <a:xfrm>
            <a:off x="4291094" y="1818359"/>
            <a:ext cx="3963521" cy="707886"/>
          </a:xfrm>
          <a:prstGeom prst="rect">
            <a:avLst/>
          </a:prstGeom>
          <a:noFill/>
        </p:spPr>
        <p:txBody>
          <a:bodyPr wrap="none" rtlCol="0">
            <a:spAutoFit/>
          </a:bodyPr>
          <a:lstStyle/>
          <a:p>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Mutual Assistance</a:t>
            </a:r>
            <a:endParaRPr kumimoji="1"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8" name="テキスト ボックス 7">
            <a:extLst>
              <a:ext uri="{FF2B5EF4-FFF2-40B4-BE49-F238E27FC236}">
                <a16:creationId xmlns:a16="http://schemas.microsoft.com/office/drawing/2014/main" id="{DECA7D99-34D8-5691-A83E-E6F1B27A879E}"/>
              </a:ext>
            </a:extLst>
          </p:cNvPr>
          <p:cNvSpPr txBox="1"/>
          <p:nvPr/>
        </p:nvSpPr>
        <p:spPr>
          <a:xfrm>
            <a:off x="3125057" y="4153826"/>
            <a:ext cx="2066591" cy="707886"/>
          </a:xfrm>
          <a:prstGeom prst="rect">
            <a:avLst/>
          </a:prstGeom>
          <a:noFill/>
        </p:spPr>
        <p:txBody>
          <a:bodyPr wrap="none" rtlCol="0">
            <a:spAutoFit/>
          </a:bodyPr>
          <a:lstStyle/>
          <a:p>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Self-help</a:t>
            </a:r>
            <a:endParaRPr kumimoji="1"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9" name="テキスト ボックス 8">
            <a:extLst>
              <a:ext uri="{FF2B5EF4-FFF2-40B4-BE49-F238E27FC236}">
                <a16:creationId xmlns:a16="http://schemas.microsoft.com/office/drawing/2014/main" id="{EBEDBF56-F9C8-7684-D2D3-72E03E20C330}"/>
              </a:ext>
            </a:extLst>
          </p:cNvPr>
          <p:cNvSpPr txBox="1"/>
          <p:nvPr/>
        </p:nvSpPr>
        <p:spPr>
          <a:xfrm>
            <a:off x="6521822" y="4154195"/>
            <a:ext cx="3249608" cy="707886"/>
          </a:xfrm>
          <a:prstGeom prst="rect">
            <a:avLst/>
          </a:prstGeom>
          <a:noFill/>
        </p:spPr>
        <p:txBody>
          <a:bodyPr wrap="none" rtlCol="0">
            <a:spAutoFit/>
          </a:bodyPr>
          <a:lstStyle/>
          <a:p>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Public</a:t>
            </a:r>
            <a:r>
              <a:rPr kumimoji="1"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Support</a:t>
            </a:r>
            <a:endParaRPr kumimoji="1"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C74FD1FC-5C72-4A22-BE3C-39EF430C0320}"/>
              </a:ext>
            </a:extLst>
          </p:cNvPr>
          <p:cNvSpPr txBox="1"/>
          <p:nvPr/>
        </p:nvSpPr>
        <p:spPr>
          <a:xfrm>
            <a:off x="2804255" y="4890926"/>
            <a:ext cx="3316400" cy="1323439"/>
          </a:xfrm>
          <a:prstGeom prst="rect">
            <a:avLst/>
          </a:prstGeom>
          <a:noFill/>
        </p:spPr>
        <p:txBody>
          <a:bodyPr wrap="square" rtlCol="0">
            <a:spAutoFit/>
          </a:bodyPr>
          <a:lstStyle/>
          <a:p>
            <a:r>
              <a:rPr lang="ja-JP" altLang="en-US" sz="2000" dirty="0">
                <a:latin typeface="UD デジタル 教科書体 N-B" panose="02020700000000000000" pitchFamily="17" charset="-128"/>
                <a:ea typeface="UD デジタル 教科書体 N-B" panose="02020700000000000000" pitchFamily="17" charset="-128"/>
              </a:rPr>
              <a:t>・</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Each person should have sufficient knowledge and resources to act appropriately in an emergency.</a:t>
            </a:r>
            <a:endParaRPr kumimoji="1"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7D91145B-CDAB-0E45-F6F3-7BB6E80C0E91}"/>
              </a:ext>
            </a:extLst>
          </p:cNvPr>
          <p:cNvSpPr txBox="1"/>
          <p:nvPr/>
        </p:nvSpPr>
        <p:spPr>
          <a:xfrm>
            <a:off x="6420927" y="4992393"/>
            <a:ext cx="3451398" cy="1015663"/>
          </a:xfrm>
          <a:prstGeom prst="rect">
            <a:avLst/>
          </a:prstGeom>
          <a:noFill/>
        </p:spPr>
        <p:txBody>
          <a:bodyPr wrap="square" rtlCol="0">
            <a:spAutoFit/>
          </a:bodyPr>
          <a:lstStyle/>
          <a:p>
            <a:r>
              <a:rPr lang="ja-JP" altLang="en-US" sz="2000" dirty="0">
                <a:latin typeface="UD デジタル 教科書体 N-B" panose="02020700000000000000" pitchFamily="17" charset="-128"/>
                <a:ea typeface="UD デジタル 教科書体 N-B" panose="02020700000000000000" pitchFamily="17" charset="-128"/>
              </a:rPr>
              <a:t>・</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Prompt public assistance to disaster victims by the</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national and local</a:t>
            </a:r>
            <a:r>
              <a:rPr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governments</a:t>
            </a:r>
            <a:endParaRPr kumimoji="1"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677EC50B-78E5-80AC-204D-3A2252D08EB2}"/>
              </a:ext>
            </a:extLst>
          </p:cNvPr>
          <p:cNvSpPr txBox="1"/>
          <p:nvPr/>
        </p:nvSpPr>
        <p:spPr>
          <a:xfrm>
            <a:off x="4354165" y="2658292"/>
            <a:ext cx="3689489" cy="707886"/>
          </a:xfrm>
          <a:prstGeom prst="rect">
            <a:avLst/>
          </a:prstGeom>
          <a:noFill/>
        </p:spPr>
        <p:txBody>
          <a:bodyPr wrap="square" rtlCol="0">
            <a:spAutoFit/>
          </a:bodyPr>
          <a:lstStyle/>
          <a:p>
            <a:r>
              <a:rPr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Helping each other in the</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community and those close to you.</a:t>
            </a:r>
            <a:endParaRPr kumimoji="1"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14" name="楕円 13">
            <a:extLst>
              <a:ext uri="{FF2B5EF4-FFF2-40B4-BE49-F238E27FC236}">
                <a16:creationId xmlns:a16="http://schemas.microsoft.com/office/drawing/2014/main" id="{D258E78E-4E25-E722-1C6F-A29299A29D87}"/>
              </a:ext>
            </a:extLst>
          </p:cNvPr>
          <p:cNvSpPr/>
          <p:nvPr/>
        </p:nvSpPr>
        <p:spPr>
          <a:xfrm>
            <a:off x="3915471" y="1323054"/>
            <a:ext cx="4566875" cy="2694545"/>
          </a:xfrm>
          <a:prstGeom prst="ellipse">
            <a:avLst/>
          </a:prstGeom>
          <a:no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スライド番号プレースホルダー 14">
            <a:extLst>
              <a:ext uri="{FF2B5EF4-FFF2-40B4-BE49-F238E27FC236}">
                <a16:creationId xmlns:a16="http://schemas.microsoft.com/office/drawing/2014/main" id="{50DD7B75-731A-0DF3-49AB-73DFA7700877}"/>
              </a:ext>
            </a:extLst>
          </p:cNvPr>
          <p:cNvSpPr>
            <a:spLocks noGrp="1"/>
          </p:cNvSpPr>
          <p:nvPr>
            <p:ph type="sldNum" sz="quarter" idx="12"/>
          </p:nvPr>
        </p:nvSpPr>
        <p:spPr/>
        <p:txBody>
          <a:bodyPr/>
          <a:lstStyle/>
          <a:p>
            <a:fld id="{B54E7156-B443-48FC-B78F-C26BC1A99D46}" type="slidenum">
              <a:rPr kumimoji="1" lang="ja-JP" altLang="en-US" smtClean="0"/>
              <a:t>3</a:t>
            </a:fld>
            <a:endParaRPr kumimoji="1" lang="ja-JP" altLang="en-US"/>
          </a:p>
        </p:txBody>
      </p:sp>
      <p:sp>
        <p:nvSpPr>
          <p:cNvPr id="10" name="テキスト ボックス 9">
            <a:extLst>
              <a:ext uri="{FF2B5EF4-FFF2-40B4-BE49-F238E27FC236}">
                <a16:creationId xmlns:a16="http://schemas.microsoft.com/office/drawing/2014/main" id="{CB6E80E7-FA13-6285-17ED-BA5AB5250275}"/>
              </a:ext>
            </a:extLst>
          </p:cNvPr>
          <p:cNvSpPr txBox="1"/>
          <p:nvPr/>
        </p:nvSpPr>
        <p:spPr>
          <a:xfrm>
            <a:off x="100895" y="484857"/>
            <a:ext cx="6410170" cy="707886"/>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Main disaster </a:t>
            </a:r>
            <a:r>
              <a:rPr lang="en-US" altLang="ja-JP" sz="4000" dirty="0" err="1">
                <a:latin typeface="Times New Roman" panose="02020603050405020304" pitchFamily="18" charset="0"/>
                <a:ea typeface="UD デジタル 教科書体 N-B" panose="02020700000000000000" pitchFamily="17" charset="-128"/>
                <a:cs typeface="Times New Roman" panose="02020603050405020304" pitchFamily="18" charset="0"/>
              </a:rPr>
              <a:t>countermesures</a:t>
            </a:r>
            <a:endParaRPr kumimoji="1" lang="ja-JP" altLang="en-US" sz="4000" dirty="0"/>
          </a:p>
        </p:txBody>
      </p:sp>
    </p:spTree>
    <p:extLst>
      <p:ext uri="{BB962C8B-B14F-4D97-AF65-F5344CB8AC3E}">
        <p14:creationId xmlns:p14="http://schemas.microsoft.com/office/powerpoint/2010/main" val="333004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27238596-7E35-D2B4-D601-0BF768D83A9A}"/>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66C49B01-936C-9512-D69D-2C06A5A9C954}"/>
              </a:ext>
            </a:extLst>
          </p:cNvPr>
          <p:cNvSpPr>
            <a:spLocks noGrp="1"/>
          </p:cNvSpPr>
          <p:nvPr>
            <p:ph type="sldNum" sz="quarter" idx="12"/>
          </p:nvPr>
        </p:nvSpPr>
        <p:spPr/>
        <p:txBody>
          <a:bodyPr/>
          <a:lstStyle/>
          <a:p>
            <a:fld id="{B54E7156-B443-48FC-B78F-C26BC1A99D46}" type="slidenum">
              <a:rPr kumimoji="1" lang="ja-JP" altLang="en-US" smtClean="0"/>
              <a:t>30</a:t>
            </a:fld>
            <a:endParaRPr kumimoji="1" lang="ja-JP" altLang="en-US"/>
          </a:p>
        </p:txBody>
      </p:sp>
      <p:sp>
        <p:nvSpPr>
          <p:cNvPr id="8" name="テキスト ボックス 7">
            <a:extLst>
              <a:ext uri="{FF2B5EF4-FFF2-40B4-BE49-F238E27FC236}">
                <a16:creationId xmlns:a16="http://schemas.microsoft.com/office/drawing/2014/main" id="{FB6438BC-204C-5B9A-593B-69C65870C479}"/>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References</a:t>
            </a:r>
            <a:endParaRPr kumimoji="1" lang="en-US" altLang="ja-JP" sz="4000" dirty="0">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47FACB2F-C532-6144-4DFB-8B22DAACAA7B}"/>
              </a:ext>
            </a:extLst>
          </p:cNvPr>
          <p:cNvSpPr txBox="1"/>
          <p:nvPr/>
        </p:nvSpPr>
        <p:spPr>
          <a:xfrm>
            <a:off x="378822" y="1422569"/>
            <a:ext cx="11299372" cy="3436814"/>
          </a:xfrm>
          <a:prstGeom prst="rect">
            <a:avLst/>
          </a:prstGeom>
          <a:noFill/>
        </p:spPr>
        <p:txBody>
          <a:bodyPr wrap="square" rtlCol="0">
            <a:spAutoFit/>
          </a:bodyPr>
          <a:lstStyle/>
          <a:p>
            <a:r>
              <a:rPr kumimoji="1"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[1]</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 </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3">
                  <a:extLst>
                    <a:ext uri="{A12FA001-AC4F-418D-AE19-62706E023703}">
                      <ahyp:hlinkClr xmlns:ahyp="http://schemas.microsoft.com/office/drawing/2018/hyperlinkcolor" val="tx"/>
                    </a:ext>
                  </a:extLst>
                </a:hlinkClick>
              </a:rPr>
              <a:t>特集② 能登半島地震でのコミュニティの共助による防災活動</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p>
          <a:p>
            <a:r>
              <a:rPr kumimoji="1"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[2] </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避難行動要支援者名簿及び個別避難計画の作成等に係る取組状況の調査結果</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p>
          <a:p>
            <a:r>
              <a:rPr kumimoji="1"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[3] </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5">
                  <a:extLst>
                    <a:ext uri="{A12FA001-AC4F-418D-AE19-62706E023703}">
                      <ahyp:hlinkClr xmlns:ahyp="http://schemas.microsoft.com/office/drawing/2018/hyperlinkcolor" val="tx"/>
                    </a:ext>
                  </a:extLst>
                </a:hlinkClick>
              </a:rPr>
              <a:t>災害対応能力の維持向上のための地域コミュニティのあり方に関する検討会</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消防庁国民保護・防災部 防災課</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p>
          <a:p>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[4] </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6">
                  <a:extLst>
                    <a:ext uri="{A12FA001-AC4F-418D-AE19-62706E023703}">
                      <ahyp:hlinkClr xmlns:ahyp="http://schemas.microsoft.com/office/drawing/2018/hyperlinkcolor" val="tx"/>
                    </a:ext>
                  </a:extLst>
                </a:hlinkClick>
              </a:rPr>
              <a:t>「社会意識に関する世論調査」の概要</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p>
          <a:p>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[5] </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7">
                  <a:extLst>
                    <a:ext uri="{A12FA001-AC4F-418D-AE19-62706E023703}">
                      <ahyp:hlinkClr xmlns:ahyp="http://schemas.microsoft.com/office/drawing/2018/hyperlinkcolor" val="tx"/>
                    </a:ext>
                  </a:extLst>
                </a:hlinkClick>
              </a:rPr>
              <a:t>首都圏住民のボランティアツーリズムの参加と意識にかんする調査</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endPar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a:p>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北海道大学</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p>
          <a:p>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[6] </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8">
                  <a:extLst>
                    <a:ext uri="{A12FA001-AC4F-418D-AE19-62706E023703}">
                      <ahyp:hlinkClr xmlns:ahyp="http://schemas.microsoft.com/office/drawing/2018/hyperlinkcolor" val="tx"/>
                    </a:ext>
                  </a:extLst>
                </a:hlinkClick>
              </a:rPr>
              <a:t>都市災害時の避難行動における共助支援プラットフォームの提案</a:t>
            </a:r>
            <a:endPar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
        <p:nvSpPr>
          <p:cNvPr id="4" name="テキスト ボックス 3">
            <a:extLst>
              <a:ext uri="{FF2B5EF4-FFF2-40B4-BE49-F238E27FC236}">
                <a16:creationId xmlns:a16="http://schemas.microsoft.com/office/drawing/2014/main" id="{9E9ADFB9-9D31-58EF-A882-7BECC66DD38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225890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6691917-367D-9C41-FF39-05CEE24F5510}"/>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C34E1681-E295-7D71-F56D-4845E32A76E0}"/>
              </a:ext>
            </a:extLst>
          </p:cNvPr>
          <p:cNvSpPr>
            <a:spLocks noGrp="1"/>
          </p:cNvSpPr>
          <p:nvPr>
            <p:ph type="sldNum" sz="quarter" idx="12"/>
          </p:nvPr>
        </p:nvSpPr>
        <p:spPr/>
        <p:txBody>
          <a:bodyPr/>
          <a:lstStyle/>
          <a:p>
            <a:fld id="{B54E7156-B443-48FC-B78F-C26BC1A99D46}" type="slidenum">
              <a:rPr kumimoji="1" lang="ja-JP" altLang="en-US" smtClean="0"/>
              <a:t>31</a:t>
            </a:fld>
            <a:endParaRPr kumimoji="1" lang="ja-JP" altLang="en-US"/>
          </a:p>
        </p:txBody>
      </p:sp>
      <p:pic>
        <p:nvPicPr>
          <p:cNvPr id="4" name="図 3">
            <a:extLst>
              <a:ext uri="{FF2B5EF4-FFF2-40B4-BE49-F238E27FC236}">
                <a16:creationId xmlns:a16="http://schemas.microsoft.com/office/drawing/2014/main" id="{C5EF5B13-5692-AEBF-C93D-B859E9E60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127" y="404740"/>
            <a:ext cx="4026604" cy="6457362"/>
          </a:xfrm>
          <a:prstGeom prst="rect">
            <a:avLst/>
          </a:prstGeom>
        </p:spPr>
      </p:pic>
      <p:sp>
        <p:nvSpPr>
          <p:cNvPr id="7" name="テキスト ボックス 6">
            <a:extLst>
              <a:ext uri="{FF2B5EF4-FFF2-40B4-BE49-F238E27FC236}">
                <a16:creationId xmlns:a16="http://schemas.microsoft.com/office/drawing/2014/main" id="{21D41729-9B2D-70B9-B853-FD371F8274A7}"/>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Overall image of the system</a:t>
            </a:r>
            <a:endParaRPr kumimoji="1" lang="ja-JP" altLang="en-US" sz="4000" dirty="0">
              <a:latin typeface="Times New Roman" panose="02020603050405020304" pitchFamily="18" charset="0"/>
              <a:cs typeface="Times New Roman" panose="02020603050405020304" pitchFamily="18" charset="0"/>
            </a:endParaRPr>
          </a:p>
        </p:txBody>
      </p:sp>
      <p:sp>
        <p:nvSpPr>
          <p:cNvPr id="10" name="四角形: 角を丸くする 9">
            <a:extLst>
              <a:ext uri="{FF2B5EF4-FFF2-40B4-BE49-F238E27FC236}">
                <a16:creationId xmlns:a16="http://schemas.microsoft.com/office/drawing/2014/main" id="{05E88601-917E-168C-E133-A6DA407DEB4E}"/>
              </a:ext>
            </a:extLst>
          </p:cNvPr>
          <p:cNvSpPr/>
          <p:nvPr/>
        </p:nvSpPr>
        <p:spPr>
          <a:xfrm>
            <a:off x="7074569" y="404740"/>
            <a:ext cx="1985210" cy="1724849"/>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59FD369-C413-2B59-673D-9280B6D768E3}"/>
              </a:ext>
            </a:extLst>
          </p:cNvPr>
          <p:cNvSpPr txBox="1"/>
          <p:nvPr/>
        </p:nvSpPr>
        <p:spPr>
          <a:xfrm>
            <a:off x="417095" y="2310063"/>
            <a:ext cx="6304547" cy="1985077"/>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【Administrator】</a:t>
            </a: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Account Management,</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endPar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System Support,</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etc.</a:t>
            </a:r>
          </a:p>
        </p:txBody>
      </p:sp>
      <p:sp>
        <p:nvSpPr>
          <p:cNvPr id="3" name="テキスト ボックス 2">
            <a:extLst>
              <a:ext uri="{FF2B5EF4-FFF2-40B4-BE49-F238E27FC236}">
                <a16:creationId xmlns:a16="http://schemas.microsoft.com/office/drawing/2014/main" id="{4B1D897B-BA43-719C-BEE6-AC76C1D3659E}"/>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949916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EA3BC6A9-563B-1B61-6DF3-5B5D9B0C59BB}"/>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CF079A33-3020-56B3-7DCA-BE2845E235C9}"/>
              </a:ext>
            </a:extLst>
          </p:cNvPr>
          <p:cNvSpPr>
            <a:spLocks noGrp="1"/>
          </p:cNvSpPr>
          <p:nvPr>
            <p:ph type="sldNum" sz="quarter" idx="12"/>
          </p:nvPr>
        </p:nvSpPr>
        <p:spPr/>
        <p:txBody>
          <a:bodyPr/>
          <a:lstStyle/>
          <a:p>
            <a:fld id="{B54E7156-B443-48FC-B78F-C26BC1A99D46}" type="slidenum">
              <a:rPr kumimoji="1" lang="ja-JP" altLang="en-US" smtClean="0"/>
              <a:t>32</a:t>
            </a:fld>
            <a:endParaRPr kumimoji="1" lang="ja-JP" altLang="en-US"/>
          </a:p>
        </p:txBody>
      </p:sp>
      <p:pic>
        <p:nvPicPr>
          <p:cNvPr id="4" name="図 3">
            <a:extLst>
              <a:ext uri="{FF2B5EF4-FFF2-40B4-BE49-F238E27FC236}">
                <a16:creationId xmlns:a16="http://schemas.microsoft.com/office/drawing/2014/main" id="{1B3DD47C-F5BF-12F2-1B9A-440259825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498" y="400638"/>
            <a:ext cx="4026604" cy="6457362"/>
          </a:xfrm>
          <a:prstGeom prst="rect">
            <a:avLst/>
          </a:prstGeom>
        </p:spPr>
      </p:pic>
      <p:sp>
        <p:nvSpPr>
          <p:cNvPr id="7" name="テキスト ボックス 6">
            <a:extLst>
              <a:ext uri="{FF2B5EF4-FFF2-40B4-BE49-F238E27FC236}">
                <a16:creationId xmlns:a16="http://schemas.microsoft.com/office/drawing/2014/main" id="{17B4557E-6B02-1D61-3778-B4F33FF11898}"/>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Overall image of the system</a:t>
            </a:r>
            <a:endParaRPr kumimoji="1" lang="ja-JP" altLang="en-US" sz="4000" dirty="0">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28B81188-5704-7120-6A1E-B92A1B8E6112}"/>
              </a:ext>
            </a:extLst>
          </p:cNvPr>
          <p:cNvSpPr txBox="1"/>
          <p:nvPr/>
        </p:nvSpPr>
        <p:spPr>
          <a:xfrm>
            <a:off x="0" y="1903817"/>
            <a:ext cx="7435497" cy="2554545"/>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【New mutual assistance system】</a:t>
            </a: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Matching supporters and </a:t>
            </a: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endPar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Time </a:t>
            </a:r>
            <a:r>
              <a:rPr lang="en-US" altLang="ja-JP" sz="4000" dirty="0" err="1">
                <a:latin typeface="Times New Roman" panose="02020603050405020304" pitchFamily="18" charset="0"/>
                <a:ea typeface="UD デジタル 教科書体 N-B" panose="02020700000000000000" pitchFamily="17" charset="-128"/>
                <a:cs typeface="Times New Roman" panose="02020603050405020304" pitchFamily="18" charset="0"/>
              </a:rPr>
              <a:t>Calsulation</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etc.</a:t>
            </a:r>
          </a:p>
        </p:txBody>
      </p:sp>
      <p:sp>
        <p:nvSpPr>
          <p:cNvPr id="6" name="四角形: 角を丸くする 5">
            <a:extLst>
              <a:ext uri="{FF2B5EF4-FFF2-40B4-BE49-F238E27FC236}">
                <a16:creationId xmlns:a16="http://schemas.microsoft.com/office/drawing/2014/main" id="{5F3183E0-4E97-BED8-2CD5-9BC96FAA228F}"/>
              </a:ext>
            </a:extLst>
          </p:cNvPr>
          <p:cNvSpPr/>
          <p:nvPr/>
        </p:nvSpPr>
        <p:spPr>
          <a:xfrm>
            <a:off x="7435497" y="2153653"/>
            <a:ext cx="4199040" cy="2695074"/>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45D1265-A7F2-9F1F-4A62-94E8F075A6BA}"/>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941569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B6B5403-3A78-33F6-13CF-771187FAAF42}"/>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1232B7D0-2142-C480-5B18-0C8ECB16B94D}"/>
              </a:ext>
            </a:extLst>
          </p:cNvPr>
          <p:cNvSpPr>
            <a:spLocks noGrp="1"/>
          </p:cNvSpPr>
          <p:nvPr>
            <p:ph type="sldNum" sz="quarter" idx="12"/>
          </p:nvPr>
        </p:nvSpPr>
        <p:spPr/>
        <p:txBody>
          <a:bodyPr/>
          <a:lstStyle/>
          <a:p>
            <a:fld id="{B54E7156-B443-48FC-B78F-C26BC1A99D46}" type="slidenum">
              <a:rPr kumimoji="1" lang="ja-JP" altLang="en-US" smtClean="0"/>
              <a:t>33</a:t>
            </a:fld>
            <a:endParaRPr kumimoji="1" lang="ja-JP" altLang="en-US"/>
          </a:p>
        </p:txBody>
      </p:sp>
      <p:pic>
        <p:nvPicPr>
          <p:cNvPr id="4" name="図 3">
            <a:extLst>
              <a:ext uri="{FF2B5EF4-FFF2-40B4-BE49-F238E27FC236}">
                <a16:creationId xmlns:a16="http://schemas.microsoft.com/office/drawing/2014/main" id="{DB3AC493-182B-BE23-C20A-D991B7BF7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928367"/>
            <a:ext cx="8557488" cy="4811238"/>
          </a:xfrm>
          <a:prstGeom prst="rect">
            <a:avLst/>
          </a:prstGeom>
        </p:spPr>
      </p:pic>
      <p:sp>
        <p:nvSpPr>
          <p:cNvPr id="8" name="テキスト ボックス 7">
            <a:extLst>
              <a:ext uri="{FF2B5EF4-FFF2-40B4-BE49-F238E27FC236}">
                <a16:creationId xmlns:a16="http://schemas.microsoft.com/office/drawing/2014/main" id="{6A030D6C-315F-0473-2548-A80F2062CFCA}"/>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Questionnaire Survey Results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9" name="テキスト ボックス 8">
            <a:extLst>
              <a:ext uri="{FF2B5EF4-FFF2-40B4-BE49-F238E27FC236}">
                <a16:creationId xmlns:a16="http://schemas.microsoft.com/office/drawing/2014/main" id="{51A27953-1503-47B0-F823-3869FEF9786D}"/>
              </a:ext>
            </a:extLst>
          </p:cNvPr>
          <p:cNvSpPr txBox="1"/>
          <p:nvPr/>
        </p:nvSpPr>
        <p:spPr>
          <a:xfrm>
            <a:off x="0" y="1356368"/>
            <a:ext cx="12192000" cy="523220"/>
          </a:xfrm>
          <a:prstGeom prst="rect">
            <a:avLst/>
          </a:prstGeom>
          <a:noFill/>
        </p:spPr>
        <p:txBody>
          <a:bodyPr wrap="square" rtlCol="0">
            <a:spAutoFit/>
          </a:bodyPr>
          <a:lstStyle/>
          <a:p>
            <a:r>
              <a:rPr lang="en-US" altLang="ja-JP" sz="2800" dirty="0">
                <a:latin typeface="Times New Roman" panose="02020603050405020304" pitchFamily="18" charset="0"/>
                <a:cs typeface="Times New Roman" panose="02020603050405020304" pitchFamily="18" charset="0"/>
              </a:rPr>
              <a:t>Q. </a:t>
            </a:r>
            <a:r>
              <a:rPr kumimoji="1" lang="en-US" altLang="ja-JP" sz="2800" dirty="0">
                <a:latin typeface="Times New Roman" panose="02020603050405020304" pitchFamily="18" charset="0"/>
                <a:cs typeface="Times New Roman" panose="02020603050405020304" pitchFamily="18" charset="0"/>
              </a:rPr>
              <a:t>What information do you think is necessary to help the person requiring support</a:t>
            </a:r>
            <a:endParaRPr kumimoji="1" lang="ja-JP" altLang="en-US" sz="2800" dirty="0">
              <a:latin typeface="Times New Roman" panose="02020603050405020304" pitchFamily="18" charset="0"/>
              <a:cs typeface="Times New Roman" panose="02020603050405020304" pitchFamily="18" charset="0"/>
            </a:endParaRPr>
          </a:p>
        </p:txBody>
      </p:sp>
      <p:sp>
        <p:nvSpPr>
          <p:cNvPr id="10" name="正方形/長方形 9">
            <a:extLst>
              <a:ext uri="{FF2B5EF4-FFF2-40B4-BE49-F238E27FC236}">
                <a16:creationId xmlns:a16="http://schemas.microsoft.com/office/drawing/2014/main" id="{E7D38D0C-D527-A680-A688-F73A84B91D85}"/>
              </a:ext>
            </a:extLst>
          </p:cNvPr>
          <p:cNvSpPr/>
          <p:nvPr/>
        </p:nvSpPr>
        <p:spPr>
          <a:xfrm>
            <a:off x="2122140" y="4523873"/>
            <a:ext cx="5802660" cy="2085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431D337-026C-4057-48E6-9E9AE719FBD5}"/>
              </a:ext>
            </a:extLst>
          </p:cNvPr>
          <p:cNvSpPr/>
          <p:nvPr/>
        </p:nvSpPr>
        <p:spPr>
          <a:xfrm>
            <a:off x="1183676" y="5575591"/>
            <a:ext cx="6741123" cy="2085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E1C43396-679B-0321-F2E9-F104AECC0FF7}"/>
              </a:ext>
            </a:extLst>
          </p:cNvPr>
          <p:cNvCxnSpPr>
            <a:cxnSpLocks/>
          </p:cNvCxnSpPr>
          <p:nvPr/>
        </p:nvCxnSpPr>
        <p:spPr>
          <a:xfrm flipV="1">
            <a:off x="8014519" y="3429000"/>
            <a:ext cx="643863" cy="11844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8A70ADC5-13D7-9E99-76FA-06D449066A85}"/>
              </a:ext>
            </a:extLst>
          </p:cNvPr>
          <p:cNvSpPr txBox="1"/>
          <p:nvPr/>
        </p:nvSpPr>
        <p:spPr>
          <a:xfrm>
            <a:off x="8658382" y="3002990"/>
            <a:ext cx="3764741" cy="3370153"/>
          </a:xfrm>
          <a:prstGeom prst="rect">
            <a:avLst/>
          </a:prstGeom>
          <a:noFill/>
        </p:spPr>
        <p:txBody>
          <a:bodyPr wrap="square" rtlCol="0">
            <a:spAutoFit/>
          </a:bodyPr>
          <a:lstStyle/>
          <a:p>
            <a:r>
              <a:rPr kumimoji="1" lang="en-US" altLang="ja-JP" sz="3500" dirty="0">
                <a:latin typeface="Times New Roman" panose="02020603050405020304" pitchFamily="18" charset="0"/>
                <a:cs typeface="Times New Roman" panose="02020603050405020304" pitchFamily="18" charset="0"/>
              </a:rPr>
              <a:t>Evacuation route</a:t>
            </a:r>
          </a:p>
          <a:p>
            <a:endParaRPr kumimoji="1" lang="en-US" altLang="ja-JP" sz="3500" dirty="0">
              <a:latin typeface="Times New Roman" panose="02020603050405020304" pitchFamily="18" charset="0"/>
              <a:cs typeface="Times New Roman" panose="02020603050405020304" pitchFamily="18" charset="0"/>
            </a:endParaRPr>
          </a:p>
          <a:p>
            <a:r>
              <a:rPr lang="en-US" altLang="ja-JP" sz="3600" dirty="0">
                <a:latin typeface="Times New Roman" panose="02020603050405020304" pitchFamily="18" charset="0"/>
                <a:cs typeface="Times New Roman" panose="02020603050405020304" pitchFamily="18" charset="0"/>
              </a:rPr>
              <a:t>Current location </a:t>
            </a:r>
          </a:p>
          <a:p>
            <a:r>
              <a:rPr lang="en-US" altLang="ja-JP" sz="3600" dirty="0">
                <a:latin typeface="Times New Roman" panose="02020603050405020304" pitchFamily="18" charset="0"/>
                <a:cs typeface="Times New Roman" panose="02020603050405020304" pitchFamily="18" charset="0"/>
              </a:rPr>
              <a:t>of the </a:t>
            </a:r>
            <a:r>
              <a:rPr lang="en-US" altLang="ja-JP" sz="3600" dirty="0">
                <a:latin typeface="Times New Roman" panose="02020603050405020304" pitchFamily="18" charset="0"/>
                <a:ea typeface="UD デジタル 教科書体 N-B" panose="02020700000000000000" pitchFamily="17" charset="-128"/>
                <a:cs typeface="Times New Roman" panose="02020603050405020304" pitchFamily="18" charset="0"/>
              </a:rPr>
              <a:t>person </a:t>
            </a:r>
          </a:p>
          <a:p>
            <a:r>
              <a:rPr lang="en-US" altLang="ja-JP" sz="3600" dirty="0">
                <a:latin typeface="Times New Roman" panose="02020603050405020304" pitchFamily="18" charset="0"/>
                <a:ea typeface="UD デジタル 教科書体 N-B" panose="02020700000000000000" pitchFamily="17" charset="-128"/>
                <a:cs typeface="Times New Roman" panose="02020603050405020304" pitchFamily="18" charset="0"/>
              </a:rPr>
              <a:t>requiring support</a:t>
            </a:r>
          </a:p>
          <a:p>
            <a:endParaRPr kumimoji="1" lang="ja-JP" altLang="en-US" sz="3500" dirty="0">
              <a:latin typeface="Times New Roman" panose="02020603050405020304" pitchFamily="18" charset="0"/>
              <a:cs typeface="Times New Roman" panose="02020603050405020304" pitchFamily="18" charset="0"/>
            </a:endParaRPr>
          </a:p>
        </p:txBody>
      </p:sp>
      <p:cxnSp>
        <p:nvCxnSpPr>
          <p:cNvPr id="23" name="直線コネクタ 22">
            <a:extLst>
              <a:ext uri="{FF2B5EF4-FFF2-40B4-BE49-F238E27FC236}">
                <a16:creationId xmlns:a16="http://schemas.microsoft.com/office/drawing/2014/main" id="{9141373F-2D42-8FC3-9356-D84FB170892D}"/>
              </a:ext>
            </a:extLst>
          </p:cNvPr>
          <p:cNvCxnSpPr>
            <a:cxnSpLocks/>
          </p:cNvCxnSpPr>
          <p:nvPr/>
        </p:nvCxnSpPr>
        <p:spPr>
          <a:xfrm flipV="1">
            <a:off x="8007188" y="4523873"/>
            <a:ext cx="643863" cy="11844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1C38050C-05FE-9DF2-6543-18B29BCF1F96}"/>
              </a:ext>
            </a:extLst>
          </p:cNvPr>
          <p:cNvSpPr/>
          <p:nvPr/>
        </p:nvSpPr>
        <p:spPr>
          <a:xfrm>
            <a:off x="691116" y="2371060"/>
            <a:ext cx="4976037" cy="208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B9ACD26-EA86-D904-16E8-7BB9C1AB3BDE}"/>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651876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6F513EF-46CB-6CC2-C0B3-01FBBD283CBB}"/>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6A9BF218-DB91-6BF6-2BF6-7513CC3FC5FB}"/>
              </a:ext>
            </a:extLst>
          </p:cNvPr>
          <p:cNvSpPr>
            <a:spLocks noGrp="1"/>
          </p:cNvSpPr>
          <p:nvPr>
            <p:ph type="sldNum" sz="quarter" idx="12"/>
          </p:nvPr>
        </p:nvSpPr>
        <p:spPr/>
        <p:txBody>
          <a:bodyPr/>
          <a:lstStyle/>
          <a:p>
            <a:fld id="{B54E7156-B443-48FC-B78F-C26BC1A99D46}" type="slidenum">
              <a:rPr kumimoji="1" lang="ja-JP" altLang="en-US" smtClean="0"/>
              <a:t>34</a:t>
            </a:fld>
            <a:endParaRPr kumimoji="1" lang="ja-JP" altLang="en-US"/>
          </a:p>
        </p:txBody>
      </p:sp>
      <p:pic>
        <p:nvPicPr>
          <p:cNvPr id="8" name="図 7">
            <a:extLst>
              <a:ext uri="{FF2B5EF4-FFF2-40B4-BE49-F238E27FC236}">
                <a16:creationId xmlns:a16="http://schemas.microsoft.com/office/drawing/2014/main" id="{DF8C36BA-2E64-84B1-76B2-DFE6AC47A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855561"/>
            <a:ext cx="8734926" cy="4910998"/>
          </a:xfrm>
          <a:prstGeom prst="rect">
            <a:avLst/>
          </a:prstGeom>
        </p:spPr>
      </p:pic>
      <p:sp>
        <p:nvSpPr>
          <p:cNvPr id="4" name="テキスト ボックス 3">
            <a:extLst>
              <a:ext uri="{FF2B5EF4-FFF2-40B4-BE49-F238E27FC236}">
                <a16:creationId xmlns:a16="http://schemas.microsoft.com/office/drawing/2014/main" id="{F172D61E-8936-E703-95F4-415ED0A534A4}"/>
              </a:ext>
            </a:extLst>
          </p:cNvPr>
          <p:cNvSpPr txBox="1"/>
          <p:nvPr/>
        </p:nvSpPr>
        <p:spPr>
          <a:xfrm>
            <a:off x="100894" y="484857"/>
            <a:ext cx="12091105" cy="646331"/>
          </a:xfrm>
          <a:prstGeom prst="rect">
            <a:avLst/>
          </a:prstGeom>
          <a:noFill/>
        </p:spPr>
        <p:txBody>
          <a:bodyPr wrap="square" rtlCol="0">
            <a:spAutoFit/>
          </a:bodyPr>
          <a:lstStyle/>
          <a:p>
            <a:r>
              <a:rPr lang="en-US" altLang="ja-JP" sz="3600" dirty="0">
                <a:latin typeface="Times New Roman" panose="02020603050405020304" pitchFamily="18" charset="0"/>
                <a:cs typeface="Times New Roman" panose="02020603050405020304" pitchFamily="18" charset="0"/>
              </a:rPr>
              <a:t>(2) Questionnaire Survey Results (Persons requiring support)</a:t>
            </a:r>
            <a:endParaRPr kumimoji="1" lang="ja-JP" altLang="en-US" sz="3600" dirty="0">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15C447AC-A3B0-0954-05BD-2264EA10D1A1}"/>
              </a:ext>
            </a:extLst>
          </p:cNvPr>
          <p:cNvSpPr txBox="1"/>
          <p:nvPr/>
        </p:nvSpPr>
        <p:spPr>
          <a:xfrm>
            <a:off x="0" y="1356368"/>
            <a:ext cx="12192000" cy="492443"/>
          </a:xfrm>
          <a:prstGeom prst="rect">
            <a:avLst/>
          </a:prstGeom>
          <a:noFill/>
        </p:spPr>
        <p:txBody>
          <a:bodyPr wrap="square" rtlCol="0">
            <a:spAutoFit/>
          </a:bodyPr>
          <a:lstStyle/>
          <a:p>
            <a:r>
              <a:rPr lang="en-US" altLang="ja-JP" sz="2600" dirty="0">
                <a:latin typeface="Times New Roman" panose="02020603050405020304" pitchFamily="18" charset="0"/>
                <a:cs typeface="Times New Roman" panose="02020603050405020304" pitchFamily="18" charset="0"/>
              </a:rPr>
              <a:t>Q. </a:t>
            </a:r>
            <a:r>
              <a:rPr kumimoji="1" lang="en-US" altLang="ja-JP" sz="2600" dirty="0">
                <a:latin typeface="Times New Roman" panose="02020603050405020304" pitchFamily="18" charset="0"/>
                <a:cs typeface="Times New Roman" panose="02020603050405020304" pitchFamily="18" charset="0"/>
              </a:rPr>
              <a:t>What kind of information do you think you need when asking for help from supporters</a:t>
            </a:r>
            <a:endParaRPr kumimoji="1" lang="ja-JP" altLang="en-US" sz="2600" dirty="0">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EE5F2B03-54E1-D7F1-C43A-AAC67873C044}"/>
              </a:ext>
            </a:extLst>
          </p:cNvPr>
          <p:cNvSpPr/>
          <p:nvPr/>
        </p:nvSpPr>
        <p:spPr>
          <a:xfrm>
            <a:off x="1567027" y="4812631"/>
            <a:ext cx="6133184" cy="20854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7940D38-C55A-10A3-802C-FE584A422006}"/>
              </a:ext>
            </a:extLst>
          </p:cNvPr>
          <p:cNvSpPr txBox="1"/>
          <p:nvPr/>
        </p:nvSpPr>
        <p:spPr>
          <a:xfrm>
            <a:off x="8835820" y="3643080"/>
            <a:ext cx="3356181" cy="1169551"/>
          </a:xfrm>
          <a:prstGeom prst="rect">
            <a:avLst/>
          </a:prstGeom>
          <a:noFill/>
        </p:spPr>
        <p:txBody>
          <a:bodyPr wrap="square" rtlCol="0">
            <a:spAutoFit/>
          </a:bodyPr>
          <a:lstStyle/>
          <a:p>
            <a:r>
              <a:rPr kumimoji="1" lang="en-US" altLang="ja-JP" sz="3500" dirty="0">
                <a:latin typeface="Times New Roman" panose="02020603050405020304" pitchFamily="18" charset="0"/>
                <a:cs typeface="Times New Roman" panose="02020603050405020304" pitchFamily="18" charset="0"/>
              </a:rPr>
              <a:t>Time required for evacuation</a:t>
            </a:r>
          </a:p>
        </p:txBody>
      </p:sp>
      <p:cxnSp>
        <p:nvCxnSpPr>
          <p:cNvPr id="10" name="直線コネクタ 9">
            <a:extLst>
              <a:ext uri="{FF2B5EF4-FFF2-40B4-BE49-F238E27FC236}">
                <a16:creationId xmlns:a16="http://schemas.microsoft.com/office/drawing/2014/main" id="{1796CE56-6424-B7F8-06B1-82C4EA415A3E}"/>
              </a:ext>
            </a:extLst>
          </p:cNvPr>
          <p:cNvCxnSpPr>
            <a:cxnSpLocks/>
          </p:cNvCxnSpPr>
          <p:nvPr/>
        </p:nvCxnSpPr>
        <p:spPr>
          <a:xfrm flipV="1">
            <a:off x="7870026" y="4026568"/>
            <a:ext cx="965794" cy="8903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42F43561-EA39-71BB-B612-3B8278CE085E}"/>
              </a:ext>
            </a:extLst>
          </p:cNvPr>
          <p:cNvSpPr/>
          <p:nvPr/>
        </p:nvSpPr>
        <p:spPr>
          <a:xfrm>
            <a:off x="1109330" y="2010441"/>
            <a:ext cx="4976037" cy="208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155803A4-E2E2-25A7-FF78-81F78F927725}"/>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126452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9C5DDF0D-D394-B756-8A59-DE15D0FE491A}"/>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1DB597F3-5397-ED7F-C8E8-0174C5B16859}"/>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a:t>
            </a:r>
            <a:r>
              <a:rPr lang="ja-JP" altLang="en-US" sz="3200" dirty="0">
                <a:latin typeface="UD デジタル 教科書体 N-B" panose="02020700000000000000" pitchFamily="17" charset="-128"/>
                <a:ea typeface="UD デジタル 教科書体 N-B" panose="02020700000000000000" pitchFamily="17" charset="-128"/>
              </a:rPr>
              <a:t>：現状のプロトタイプ</a:t>
            </a:r>
            <a:endParaRPr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5CF71D19-7ED8-6F27-1531-BE4F49C8526E}"/>
              </a:ext>
            </a:extLst>
          </p:cNvPr>
          <p:cNvSpPr>
            <a:spLocks noGrp="1"/>
          </p:cNvSpPr>
          <p:nvPr>
            <p:ph type="sldNum" sz="quarter" idx="12"/>
          </p:nvPr>
        </p:nvSpPr>
        <p:spPr/>
        <p:txBody>
          <a:bodyPr/>
          <a:lstStyle/>
          <a:p>
            <a:fld id="{B54E7156-B443-48FC-B78F-C26BC1A99D46}" type="slidenum">
              <a:rPr kumimoji="1" lang="ja-JP" altLang="en-US" smtClean="0"/>
              <a:t>35</a:t>
            </a:fld>
            <a:endParaRPr kumimoji="1" lang="ja-JP" altLang="en-US"/>
          </a:p>
        </p:txBody>
      </p:sp>
      <p:sp>
        <p:nvSpPr>
          <p:cNvPr id="5" name="テキスト ボックス 4">
            <a:extLst>
              <a:ext uri="{FF2B5EF4-FFF2-40B4-BE49-F238E27FC236}">
                <a16:creationId xmlns:a16="http://schemas.microsoft.com/office/drawing/2014/main" id="{CCE5F003-6092-1BE8-E548-C84712E13F29}"/>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pic>
        <p:nvPicPr>
          <p:cNvPr id="6" name="図 5">
            <a:extLst>
              <a:ext uri="{FF2B5EF4-FFF2-40B4-BE49-F238E27FC236}">
                <a16:creationId xmlns:a16="http://schemas.microsoft.com/office/drawing/2014/main" id="{14EF1FB1-8BD3-9FBE-CA7F-CBE86BAD6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955" y="1363965"/>
            <a:ext cx="6818286" cy="3298832"/>
          </a:xfrm>
          <a:prstGeom prst="rect">
            <a:avLst/>
          </a:prstGeom>
        </p:spPr>
      </p:pic>
      <p:pic>
        <p:nvPicPr>
          <p:cNvPr id="9" name="図 8">
            <a:extLst>
              <a:ext uri="{FF2B5EF4-FFF2-40B4-BE49-F238E27FC236}">
                <a16:creationId xmlns:a16="http://schemas.microsoft.com/office/drawing/2014/main" id="{2B0AB6B5-1AB8-D2B1-6232-591BA3D266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094" y="4732113"/>
            <a:ext cx="6588008" cy="1943324"/>
          </a:xfrm>
          <a:prstGeom prst="rect">
            <a:avLst/>
          </a:prstGeom>
        </p:spPr>
      </p:pic>
    </p:spTree>
    <p:extLst>
      <p:ext uri="{BB962C8B-B14F-4D97-AF65-F5344CB8AC3E}">
        <p14:creationId xmlns:p14="http://schemas.microsoft.com/office/powerpoint/2010/main" val="4086000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A71DB45-5CA1-4571-F52D-95D212259301}"/>
              </a:ext>
            </a:extLst>
          </p:cNvPr>
          <p:cNvSpPr>
            <a:spLocks noGrp="1"/>
          </p:cNvSpPr>
          <p:nvPr>
            <p:ph type="sldNum" sz="quarter" idx="12"/>
          </p:nvPr>
        </p:nvSpPr>
        <p:spPr/>
        <p:txBody>
          <a:bodyPr/>
          <a:lstStyle/>
          <a:p>
            <a:fld id="{B54E7156-B443-48FC-B78F-C26BC1A99D46}" type="slidenum">
              <a:rPr lang="ja-JP" altLang="en-US" smtClean="0"/>
              <a:pPr/>
              <a:t>36</a:t>
            </a:fld>
            <a:endParaRPr lang="ja-JP" altLang="en-US" dirty="0"/>
          </a:p>
        </p:txBody>
      </p:sp>
    </p:spTree>
    <p:extLst>
      <p:ext uri="{BB962C8B-B14F-4D97-AF65-F5344CB8AC3E}">
        <p14:creationId xmlns:p14="http://schemas.microsoft.com/office/powerpoint/2010/main" val="129251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B6993552-602F-74E8-476C-448A8DEEB84D}"/>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93A47649-28B7-AD6A-1B05-60FC44DEE056}"/>
              </a:ext>
            </a:extLst>
          </p:cNvPr>
          <p:cNvSpPr txBox="1"/>
          <p:nvPr/>
        </p:nvSpPr>
        <p:spPr>
          <a:xfrm>
            <a:off x="425589" y="878907"/>
            <a:ext cx="11340821" cy="1077218"/>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補足：「支援が必要な人を一人でも多く助けるための，</a:t>
            </a:r>
            <a:r>
              <a:rPr kumimoji="1" lang="ja-JP" altLang="en-US" sz="3200" dirty="0">
                <a:solidFill>
                  <a:srgbClr val="FF0000"/>
                </a:solidFill>
                <a:latin typeface="UD デジタル 教科書体 N-B" panose="02020700000000000000" pitchFamily="17" charset="-128"/>
                <a:ea typeface="UD デジタル 教科書体 N-B" panose="02020700000000000000" pitchFamily="17" charset="-128"/>
              </a:rPr>
              <a:t>支援者との最適マッチング</a:t>
            </a:r>
            <a:r>
              <a:rPr kumimoji="1" lang="ja-JP" altLang="en-US" sz="3200" dirty="0">
                <a:latin typeface="UD デジタル 教科書体 N-B" panose="02020700000000000000" pitchFamily="17" charset="-128"/>
                <a:ea typeface="UD デジタル 教科書体 N-B" panose="02020700000000000000" pitchFamily="17" charset="-128"/>
              </a:rPr>
              <a:t>の実現」とは？</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976E57BE-5FC6-A495-3686-20A95486DB84}"/>
              </a:ext>
            </a:extLst>
          </p:cNvPr>
          <p:cNvSpPr>
            <a:spLocks noGrp="1"/>
          </p:cNvSpPr>
          <p:nvPr>
            <p:ph type="sldNum" sz="quarter" idx="12"/>
          </p:nvPr>
        </p:nvSpPr>
        <p:spPr/>
        <p:txBody>
          <a:bodyPr/>
          <a:lstStyle/>
          <a:p>
            <a:fld id="{B54E7156-B443-48FC-B78F-C26BC1A99D46}" type="slidenum">
              <a:rPr kumimoji="1" lang="ja-JP" altLang="en-US" smtClean="0"/>
              <a:t>37</a:t>
            </a:fld>
            <a:endParaRPr kumimoji="1" lang="ja-JP" altLang="en-US"/>
          </a:p>
        </p:txBody>
      </p:sp>
      <p:sp>
        <p:nvSpPr>
          <p:cNvPr id="3" name="テキスト ボックス 2">
            <a:extLst>
              <a:ext uri="{FF2B5EF4-FFF2-40B4-BE49-F238E27FC236}">
                <a16:creationId xmlns:a16="http://schemas.microsoft.com/office/drawing/2014/main" id="{7CF0437C-1F84-1E96-A263-405DA671F5CD}"/>
              </a:ext>
            </a:extLst>
          </p:cNvPr>
          <p:cNvSpPr txBox="1"/>
          <p:nvPr/>
        </p:nvSpPr>
        <p:spPr>
          <a:xfrm>
            <a:off x="707385" y="2151727"/>
            <a:ext cx="9679628" cy="3970318"/>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・支援者，支援が必要な人，避難所を結ぶ最短経路を独自アルゴリズムを用いて解いている．</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a:p>
            <a:r>
              <a:rPr kumimoji="1" lang="ja-JP" altLang="en-US" sz="2800" dirty="0">
                <a:latin typeface="UD デジタル 教科書体 N-B" panose="02020700000000000000" pitchFamily="17" charset="-128"/>
                <a:ea typeface="UD デジタル 教科書体 N-B" panose="02020700000000000000" pitchFamily="17" charset="-128"/>
              </a:rPr>
              <a:t>前提条件</a:t>
            </a:r>
            <a:endParaRPr kumimoji="1" lang="en-US" altLang="ja-JP" sz="2800" dirty="0">
              <a:latin typeface="UD デジタル 教科書体 N-B" panose="02020700000000000000" pitchFamily="17" charset="-128"/>
              <a:ea typeface="UD デジタル 教科書体 N-B" panose="02020700000000000000" pitchFamily="17" charset="-128"/>
            </a:endParaRPr>
          </a:p>
          <a:p>
            <a:r>
              <a:rPr kumimoji="1" lang="ja-JP" altLang="en-US" sz="2800" dirty="0">
                <a:latin typeface="UD デジタル 教科書体 N-B" panose="02020700000000000000" pitchFamily="17" charset="-128"/>
                <a:ea typeface="UD デジタル 教科書体 N-B" panose="02020700000000000000" pitchFamily="17" charset="-128"/>
              </a:rPr>
              <a:t>・支援者と支援</a:t>
            </a:r>
            <a:r>
              <a:rPr lang="ja-JP" altLang="en-US" sz="2800" dirty="0">
                <a:latin typeface="UD デジタル 教科書体 N-B" panose="02020700000000000000" pitchFamily="17" charset="-128"/>
                <a:ea typeface="UD デジタル 教科書体 N-B" panose="02020700000000000000" pitchFamily="17" charset="-128"/>
              </a:rPr>
              <a:t>が必要な人が１対１の関係であること．</a:t>
            </a:r>
            <a:endParaRPr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a:t>
            </a:r>
            <a:r>
              <a:rPr kumimoji="1" lang="ja-JP" altLang="en-US" sz="2800" dirty="0">
                <a:latin typeface="UD デジタル 教科書体 N-B" panose="02020700000000000000" pitchFamily="17" charset="-128"/>
                <a:ea typeface="UD デジタル 教科書体 N-B" panose="02020700000000000000" pitchFamily="17" charset="-128"/>
              </a:rPr>
              <a:t>支援者と支援が必要な人はお互いに全く面識がなく，制約条件（支援者および支援が必要な人の要望）を考慮しない．</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p:txBody>
      </p:sp>
      <p:sp>
        <p:nvSpPr>
          <p:cNvPr id="5" name="テキスト ボックス 4">
            <a:extLst>
              <a:ext uri="{FF2B5EF4-FFF2-40B4-BE49-F238E27FC236}">
                <a16:creationId xmlns:a16="http://schemas.microsoft.com/office/drawing/2014/main" id="{FB6F5813-558F-5726-4186-837377B22A9D}"/>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05907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19BA12A-4C74-1F6F-249E-EBA99095DB91}"/>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B1AC1B7-7BB3-FF6B-BFFE-E22F31B6E795}"/>
              </a:ext>
            </a:extLst>
          </p:cNvPr>
          <p:cNvSpPr txBox="1"/>
          <p:nvPr/>
        </p:nvSpPr>
        <p:spPr>
          <a:xfrm>
            <a:off x="425589" y="878907"/>
            <a:ext cx="11340821" cy="1077218"/>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a:t>
            </a:r>
            <a:r>
              <a:rPr lang="ja-JP" altLang="en-US" sz="3200" dirty="0">
                <a:latin typeface="UD デジタル 教科書体 N-B" panose="02020700000000000000" pitchFamily="17" charset="-128"/>
                <a:ea typeface="UD デジタル 教科書体 N-B" panose="02020700000000000000" pitchFamily="17" charset="-128"/>
              </a:rPr>
              <a:t>：「支援者の</a:t>
            </a:r>
            <a:r>
              <a:rPr lang="ja-JP" altLang="en-US" sz="3200" dirty="0">
                <a:solidFill>
                  <a:srgbClr val="FF0000"/>
                </a:solidFill>
                <a:latin typeface="UD デジタル 教科書体 N-B" panose="02020700000000000000" pitchFamily="17" charset="-128"/>
                <a:ea typeface="UD デジタル 教科書体 N-B" panose="02020700000000000000" pitchFamily="17" charset="-128"/>
              </a:rPr>
              <a:t>行動変容のため</a:t>
            </a:r>
            <a:r>
              <a:rPr lang="ja-JP" altLang="en-US" sz="3200" dirty="0">
                <a:latin typeface="UD デジタル 教科書体 N-B" panose="02020700000000000000" pitchFamily="17" charset="-128"/>
                <a:ea typeface="UD デジタル 教科書体 N-B" panose="02020700000000000000" pitchFamily="17" charset="-128"/>
              </a:rPr>
              <a:t>の情報提示 → 支援者に</a:t>
            </a:r>
            <a:r>
              <a:rPr lang="ja-JP" altLang="en-US" sz="3200" dirty="0">
                <a:solidFill>
                  <a:srgbClr val="FF0000"/>
                </a:solidFill>
                <a:latin typeface="UD デジタル 教科書体 N-B" panose="02020700000000000000" pitchFamily="17" charset="-128"/>
                <a:ea typeface="UD デジタル 教科書体 N-B" panose="02020700000000000000" pitchFamily="17" charset="-128"/>
              </a:rPr>
              <a:t>初動を促すため</a:t>
            </a:r>
            <a:r>
              <a:rPr lang="ja-JP" altLang="en-US" sz="3200" dirty="0">
                <a:latin typeface="UD デジタル 教科書体 N-B" panose="02020700000000000000" pitchFamily="17" charset="-128"/>
                <a:ea typeface="UD デジタル 教科書体 N-B" panose="02020700000000000000" pitchFamily="17" charset="-128"/>
              </a:rPr>
              <a:t>の情報提示」に変えた理由</a:t>
            </a:r>
            <a:endParaRPr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E953D974-8F71-FE2D-C852-5AB9135EEA90}"/>
              </a:ext>
            </a:extLst>
          </p:cNvPr>
          <p:cNvSpPr>
            <a:spLocks noGrp="1"/>
          </p:cNvSpPr>
          <p:nvPr>
            <p:ph type="sldNum" sz="quarter" idx="12"/>
          </p:nvPr>
        </p:nvSpPr>
        <p:spPr/>
        <p:txBody>
          <a:bodyPr/>
          <a:lstStyle/>
          <a:p>
            <a:fld id="{B54E7156-B443-48FC-B78F-C26BC1A99D46}" type="slidenum">
              <a:rPr kumimoji="1" lang="ja-JP" altLang="en-US" smtClean="0"/>
              <a:t>38</a:t>
            </a:fld>
            <a:endParaRPr kumimoji="1" lang="ja-JP" altLang="en-US"/>
          </a:p>
        </p:txBody>
      </p:sp>
      <p:sp>
        <p:nvSpPr>
          <p:cNvPr id="3" name="テキスト ボックス 2">
            <a:extLst>
              <a:ext uri="{FF2B5EF4-FFF2-40B4-BE49-F238E27FC236}">
                <a16:creationId xmlns:a16="http://schemas.microsoft.com/office/drawing/2014/main" id="{5079900B-324F-635D-7B39-F788C5F67B34}"/>
              </a:ext>
            </a:extLst>
          </p:cNvPr>
          <p:cNvSpPr txBox="1"/>
          <p:nvPr/>
        </p:nvSpPr>
        <p:spPr>
          <a:xfrm>
            <a:off x="707385" y="2151727"/>
            <a:ext cx="9679628" cy="3539430"/>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・支援者の行動変容のための情報提示と表現すると，習慣の変化が定着したという広い意味になってしまう</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a:t>
            </a:r>
            <a:r>
              <a:rPr kumimoji="1" lang="ja-JP" altLang="en-US" sz="2800" dirty="0">
                <a:latin typeface="UD デジタル 教科書体 N-B" panose="02020700000000000000" pitchFamily="17" charset="-128"/>
                <a:ea typeface="UD デジタル 教科書体 N-B" panose="02020700000000000000" pitchFamily="17" charset="-128"/>
              </a:rPr>
              <a:t>災害時という限定的な状況下において，</a:t>
            </a:r>
          </a:p>
          <a:p>
            <a:r>
              <a:rPr kumimoji="1" lang="ja-JP" altLang="en-US" sz="2800" dirty="0">
                <a:latin typeface="UD デジタル 教科書体 N-B" panose="02020700000000000000" pitchFamily="17" charset="-128"/>
                <a:ea typeface="UD デジタル 教科書体 N-B" panose="02020700000000000000" pitchFamily="17" charset="-128"/>
              </a:rPr>
              <a:t>情報が提示されていることで支援者として参加したというような，動機を持たせるための情報提示について研究したという意味合いを強く持たせたかった．</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p:txBody>
      </p:sp>
      <p:sp>
        <p:nvSpPr>
          <p:cNvPr id="5" name="テキスト ボックス 4">
            <a:extLst>
              <a:ext uri="{FF2B5EF4-FFF2-40B4-BE49-F238E27FC236}">
                <a16:creationId xmlns:a16="http://schemas.microsoft.com/office/drawing/2014/main" id="{8D76843A-E459-BC52-4844-AEE05084DAA3}"/>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2019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3789AD27-E3FE-2D84-5C94-37B7109F6DFE}"/>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7E92BB47-2D98-F8C1-BE44-31C233ADB363}"/>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a:t>
            </a:r>
            <a:r>
              <a:rPr lang="ja-JP" altLang="en-US" sz="3200" dirty="0">
                <a:latin typeface="UD デジタル 教科書体 N-B" panose="02020700000000000000" pitchFamily="17" charset="-128"/>
                <a:ea typeface="UD デジタル 教科書体 N-B" panose="02020700000000000000" pitchFamily="17" charset="-128"/>
              </a:rPr>
              <a:t>：本研究の位置づけ</a:t>
            </a:r>
            <a:endParaRPr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99525D26-E207-8A18-A323-DEBE6B4714BE}"/>
              </a:ext>
            </a:extLst>
          </p:cNvPr>
          <p:cNvSpPr>
            <a:spLocks noGrp="1"/>
          </p:cNvSpPr>
          <p:nvPr>
            <p:ph type="sldNum" sz="quarter" idx="12"/>
          </p:nvPr>
        </p:nvSpPr>
        <p:spPr/>
        <p:txBody>
          <a:bodyPr/>
          <a:lstStyle/>
          <a:p>
            <a:fld id="{B54E7156-B443-48FC-B78F-C26BC1A99D46}" type="slidenum">
              <a:rPr kumimoji="1" lang="ja-JP" altLang="en-US" smtClean="0"/>
              <a:t>39</a:t>
            </a:fld>
            <a:endParaRPr kumimoji="1" lang="ja-JP" altLang="en-US"/>
          </a:p>
        </p:txBody>
      </p:sp>
      <p:sp>
        <p:nvSpPr>
          <p:cNvPr id="3" name="テキスト ボックス 2">
            <a:extLst>
              <a:ext uri="{FF2B5EF4-FFF2-40B4-BE49-F238E27FC236}">
                <a16:creationId xmlns:a16="http://schemas.microsoft.com/office/drawing/2014/main" id="{B586A397-6705-BA5A-5EA2-556DB276C287}"/>
              </a:ext>
            </a:extLst>
          </p:cNvPr>
          <p:cNvSpPr txBox="1"/>
          <p:nvPr/>
        </p:nvSpPr>
        <p:spPr>
          <a:xfrm>
            <a:off x="691343" y="1660783"/>
            <a:ext cx="9679628" cy="4832092"/>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・支援者に支援の初動を促すことができる情報を明確にするために，提示された情報のみでの評価（提示すべき情報の選定）を行った</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a:t>
            </a:r>
            <a:r>
              <a:rPr kumimoji="1" lang="ja-JP" altLang="en-US" sz="2800" dirty="0">
                <a:latin typeface="UD デジタル 教科書体 N-B" panose="02020700000000000000" pitchFamily="17" charset="-128"/>
                <a:ea typeface="UD デジタル 教科書体 N-B" panose="02020700000000000000" pitchFamily="17" charset="-128"/>
              </a:rPr>
              <a:t>また，支援が必要な人には，支援者を信頼できるための要素を明確にするための第一歩として，提示された情報のみでの評価（提示すべき情報の選定）を行った．</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a:p>
            <a:r>
              <a:rPr kumimoji="1" lang="ja-JP" altLang="en-US" sz="2800" dirty="0">
                <a:latin typeface="UD デジタル 教科書体 N-B" panose="02020700000000000000" pitchFamily="17" charset="-128"/>
                <a:ea typeface="UD デジタル 教科書体 N-B" panose="02020700000000000000" pitchFamily="17" charset="-128"/>
              </a:rPr>
              <a:t>・共同研究先の結果と本研究結果を考慮したプロトタイプは，</a:t>
            </a:r>
            <a:r>
              <a:rPr kumimoji="1" lang="en-US" altLang="ja-JP" sz="2800" dirty="0">
                <a:latin typeface="UD デジタル 教科書体 N-B" panose="02020700000000000000" pitchFamily="17" charset="-128"/>
                <a:ea typeface="UD デジタル 教科書体 N-B" panose="02020700000000000000" pitchFamily="17" charset="-128"/>
              </a:rPr>
              <a:t>3</a:t>
            </a:r>
            <a:r>
              <a:rPr kumimoji="1" lang="ja-JP" altLang="en-US" sz="2800" dirty="0">
                <a:latin typeface="UD デジタル 教科書体 N-B" panose="02020700000000000000" pitchFamily="17" charset="-128"/>
                <a:ea typeface="UD デジタル 教科書体 N-B" panose="02020700000000000000" pitchFamily="17" charset="-128"/>
              </a:rPr>
              <a:t>月に開催予定のインタラクション</a:t>
            </a:r>
            <a:r>
              <a:rPr kumimoji="1" lang="en-US" altLang="ja-JP" sz="2800" dirty="0">
                <a:latin typeface="UD デジタル 教科書体 N-B" panose="02020700000000000000" pitchFamily="17" charset="-128"/>
                <a:ea typeface="UD デジタル 教科書体 N-B" panose="02020700000000000000" pitchFamily="17" charset="-128"/>
              </a:rPr>
              <a:t>2025</a:t>
            </a:r>
            <a:r>
              <a:rPr kumimoji="1" lang="ja-JP" altLang="en-US" sz="2800" dirty="0">
                <a:latin typeface="UD デジタル 教科書体 N-B" panose="02020700000000000000" pitchFamily="17" charset="-128"/>
                <a:ea typeface="UD デジタル 教科書体 N-B" panose="02020700000000000000" pitchFamily="17" charset="-128"/>
              </a:rPr>
              <a:t>で意見を頂くことを考えている．</a:t>
            </a:r>
            <a:endParaRPr kumimoji="1" lang="en-US" altLang="ja-JP" sz="2800" dirty="0">
              <a:latin typeface="UD デジタル 教科書体 N-B" panose="02020700000000000000" pitchFamily="17" charset="-128"/>
              <a:ea typeface="UD デジタル 教科書体 N-B" panose="02020700000000000000" pitchFamily="17" charset="-128"/>
            </a:endParaRPr>
          </a:p>
        </p:txBody>
      </p:sp>
      <p:sp>
        <p:nvSpPr>
          <p:cNvPr id="5" name="テキスト ボックス 4">
            <a:extLst>
              <a:ext uri="{FF2B5EF4-FFF2-40B4-BE49-F238E27FC236}">
                <a16:creationId xmlns:a16="http://schemas.microsoft.com/office/drawing/2014/main" id="{69F27C4C-CA8C-1A09-E55A-87C66C9A26B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779704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B75239C-5374-1375-3CD0-9B289D718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42" y="1978871"/>
            <a:ext cx="5352458" cy="4017026"/>
          </a:xfrm>
          <a:prstGeom prst="rect">
            <a:avLst/>
          </a:prstGeom>
        </p:spPr>
      </p:pic>
      <p:pic>
        <p:nvPicPr>
          <p:cNvPr id="12" name="図 11">
            <a:extLst>
              <a:ext uri="{FF2B5EF4-FFF2-40B4-BE49-F238E27FC236}">
                <a16:creationId xmlns:a16="http://schemas.microsoft.com/office/drawing/2014/main" id="{0E771D61-7397-637F-0EF2-2445FFD21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172" y="1978871"/>
            <a:ext cx="3862228" cy="4017026"/>
          </a:xfrm>
          <a:prstGeom prst="rect">
            <a:avLst/>
          </a:prstGeom>
        </p:spPr>
      </p:pic>
      <p:sp>
        <p:nvSpPr>
          <p:cNvPr id="13" name="テキスト ボックス 12">
            <a:extLst>
              <a:ext uri="{FF2B5EF4-FFF2-40B4-BE49-F238E27FC236}">
                <a16:creationId xmlns:a16="http://schemas.microsoft.com/office/drawing/2014/main" id="{2B09EF74-56CC-0A4B-AD8C-E8524953148C}"/>
              </a:ext>
            </a:extLst>
          </p:cNvPr>
          <p:cNvSpPr txBox="1"/>
          <p:nvPr/>
        </p:nvSpPr>
        <p:spPr>
          <a:xfrm>
            <a:off x="1415710" y="5995897"/>
            <a:ext cx="4008121" cy="369332"/>
          </a:xfrm>
          <a:prstGeom prst="rect">
            <a:avLst/>
          </a:prstGeom>
          <a:noFill/>
        </p:spPr>
        <p:txBody>
          <a:bodyPr wrap="square" rtlCol="0">
            <a:spAutoFit/>
          </a:bodyPr>
          <a:lstStyle/>
          <a:p>
            <a:r>
              <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Meeting place where residents evacuated</a:t>
            </a:r>
            <a:endParaRPr kumimoji="1"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92D00910-0920-D6E0-EB23-8FE32BEAF7AD}"/>
              </a:ext>
            </a:extLst>
          </p:cNvPr>
          <p:cNvSpPr txBox="1"/>
          <p:nvPr/>
        </p:nvSpPr>
        <p:spPr>
          <a:xfrm>
            <a:off x="7197355" y="5995897"/>
            <a:ext cx="3383861" cy="369332"/>
          </a:xfrm>
          <a:prstGeom prst="rect">
            <a:avLst/>
          </a:prstGeom>
          <a:noFill/>
        </p:spPr>
        <p:txBody>
          <a:bodyPr wrap="square" rtlCol="0">
            <a:spAutoFit/>
          </a:bodyPr>
          <a:lstStyle/>
          <a:p>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Evacuation route used by residents</a:t>
            </a:r>
            <a:endParaRPr kumimoji="1"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2" name="スライド番号プレースホルダー 1">
            <a:extLst>
              <a:ext uri="{FF2B5EF4-FFF2-40B4-BE49-F238E27FC236}">
                <a16:creationId xmlns:a16="http://schemas.microsoft.com/office/drawing/2014/main" id="{2CA077C3-1CD9-80D7-C1F8-C7CDF1C922C4}"/>
              </a:ext>
            </a:extLst>
          </p:cNvPr>
          <p:cNvSpPr>
            <a:spLocks noGrp="1"/>
          </p:cNvSpPr>
          <p:nvPr>
            <p:ph type="sldNum" sz="quarter" idx="12"/>
          </p:nvPr>
        </p:nvSpPr>
        <p:spPr/>
        <p:txBody>
          <a:bodyPr/>
          <a:lstStyle/>
          <a:p>
            <a:fld id="{B54E7156-B443-48FC-B78F-C26BC1A99D46}" type="slidenum">
              <a:rPr kumimoji="1" lang="ja-JP" altLang="en-US" smtClean="0"/>
              <a:t>4</a:t>
            </a:fld>
            <a:endParaRPr kumimoji="1" lang="ja-JP" altLang="en-US"/>
          </a:p>
        </p:txBody>
      </p:sp>
      <p:sp>
        <p:nvSpPr>
          <p:cNvPr id="3" name="テキスト ボックス 2">
            <a:extLst>
              <a:ext uri="{FF2B5EF4-FFF2-40B4-BE49-F238E27FC236}">
                <a16:creationId xmlns:a16="http://schemas.microsoft.com/office/drawing/2014/main" id="{0FF1B504-9F7B-5904-CE83-25CB65795C62}"/>
              </a:ext>
            </a:extLst>
          </p:cNvPr>
          <p:cNvSpPr txBox="1"/>
          <p:nvPr/>
        </p:nvSpPr>
        <p:spPr>
          <a:xfrm>
            <a:off x="0" y="6606550"/>
            <a:ext cx="5476104"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5">
                  <a:extLst>
                    <a:ext uri="{A12FA001-AC4F-418D-AE19-62706E023703}">
                      <ahyp:hlinkClr xmlns:ahyp="http://schemas.microsoft.com/office/drawing/2018/hyperlinkcolor" val="tx"/>
                    </a:ext>
                  </a:extLst>
                </a:hlinkClick>
              </a:rPr>
              <a:t>特集② 能登半島地震でのコミュニティの共助による防災活動</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
        <p:nvSpPr>
          <p:cNvPr id="8" name="テキスト ボックス 7">
            <a:extLst>
              <a:ext uri="{FF2B5EF4-FFF2-40B4-BE49-F238E27FC236}">
                <a16:creationId xmlns:a16="http://schemas.microsoft.com/office/drawing/2014/main" id="{CEBCB014-988D-13BB-F084-129EB7EFEC47}"/>
              </a:ext>
            </a:extLst>
          </p:cNvPr>
          <p:cNvSpPr txBox="1"/>
          <p:nvPr/>
        </p:nvSpPr>
        <p:spPr>
          <a:xfrm>
            <a:off x="100894" y="484857"/>
            <a:ext cx="12091105" cy="1323439"/>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Example of Mutual Assistance </a:t>
            </a:r>
          </a:p>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					   in the Noto Peninsula Earthquake</a:t>
            </a:r>
            <a:endParaRPr kumimoji="1" lang="ja-JP" altLang="en-US" sz="4000" dirty="0"/>
          </a:p>
        </p:txBody>
      </p:sp>
      <p:sp>
        <p:nvSpPr>
          <p:cNvPr id="5" name="テキスト ボックス 4">
            <a:extLst>
              <a:ext uri="{FF2B5EF4-FFF2-40B4-BE49-F238E27FC236}">
                <a16:creationId xmlns:a16="http://schemas.microsoft.com/office/drawing/2014/main" id="{F2BE4B90-3859-C4CD-4A72-0259AB4F2585}"/>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81159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a:t>
            </a:r>
            <a:r>
              <a:rPr kumimoji="1" lang="en-US" altLang="ja-JP" sz="3200" dirty="0">
                <a:latin typeface="UD デジタル 教科書体 N-B" panose="02020700000000000000" pitchFamily="17" charset="-128"/>
                <a:ea typeface="UD デジタル 教科書体 N-B" panose="02020700000000000000" pitchFamily="17" charset="-128"/>
              </a:rPr>
              <a:t>GIS</a:t>
            </a:r>
            <a:r>
              <a:rPr kumimoji="1" lang="ja-JP" altLang="en-US" sz="3200" dirty="0">
                <a:latin typeface="UD デジタル 教科書体 N-B" panose="02020700000000000000" pitchFamily="17" charset="-128"/>
                <a:ea typeface="UD デジタル 教科書体 N-B" panose="02020700000000000000" pitchFamily="17" charset="-128"/>
              </a:rPr>
              <a:t>を使う理由，他の方法は？</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4DC979A5-3846-3F8E-F9D3-9A7649FFA0EA}"/>
              </a:ext>
            </a:extLst>
          </p:cNvPr>
          <p:cNvSpPr>
            <a:spLocks noGrp="1"/>
          </p:cNvSpPr>
          <p:nvPr>
            <p:ph type="sldNum" sz="quarter" idx="12"/>
          </p:nvPr>
        </p:nvSpPr>
        <p:spPr/>
        <p:txBody>
          <a:bodyPr/>
          <a:lstStyle/>
          <a:p>
            <a:fld id="{B54E7156-B443-48FC-B78F-C26BC1A99D46}" type="slidenum">
              <a:rPr kumimoji="1" lang="ja-JP" altLang="en-US" smtClean="0"/>
              <a:t>40</a:t>
            </a:fld>
            <a:endParaRPr kumimoji="1" lang="ja-JP" altLang="en-US"/>
          </a:p>
        </p:txBody>
      </p:sp>
      <p:sp>
        <p:nvSpPr>
          <p:cNvPr id="3" name="テキスト ボックス 2">
            <a:extLst>
              <a:ext uri="{FF2B5EF4-FFF2-40B4-BE49-F238E27FC236}">
                <a16:creationId xmlns:a16="http://schemas.microsoft.com/office/drawing/2014/main" id="{12DA6AE8-1F60-DB41-3D93-711247385E6E}"/>
              </a:ext>
            </a:extLst>
          </p:cNvPr>
          <p:cNvSpPr txBox="1"/>
          <p:nvPr/>
        </p:nvSpPr>
        <p:spPr>
          <a:xfrm>
            <a:off x="707385" y="2151727"/>
            <a:ext cx="9679628" cy="2677656"/>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・事例を参考にして研究を進めることができる</a:t>
            </a:r>
            <a:endParaRPr kumimoji="1" lang="en-US" altLang="ja-JP" sz="2800" dirty="0">
              <a:latin typeface="UD デジタル 教科書体 N-B" panose="02020700000000000000" pitchFamily="17" charset="-128"/>
              <a:ea typeface="UD デジタル 教科書体 N-B" panose="02020700000000000000" pitchFamily="17" charset="-128"/>
            </a:endParaRPr>
          </a:p>
          <a:p>
            <a:r>
              <a:rPr kumimoji="1" lang="en-US" altLang="ja-JP" sz="2800" dirty="0">
                <a:latin typeface="UD デジタル 教科書体 N-B" panose="02020700000000000000" pitchFamily="17" charset="-128"/>
                <a:ea typeface="UD デジタル 教科書体 N-B" panose="02020700000000000000" pitchFamily="17" charset="-128"/>
              </a:rPr>
              <a:t>Case studies can be used as a reference for further research</a:t>
            </a:r>
          </a:p>
          <a:p>
            <a:endParaRPr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・異なるプラットフォームへ引継ぎしやすい</a:t>
            </a:r>
            <a:endParaRPr lang="en-US" altLang="ja-JP" sz="2800" dirty="0">
              <a:latin typeface="UD デジタル 教科書体 N-B" panose="02020700000000000000" pitchFamily="17" charset="-128"/>
              <a:ea typeface="UD デジタル 教科書体 N-B" panose="02020700000000000000" pitchFamily="17" charset="-128"/>
            </a:endParaRPr>
          </a:p>
          <a:p>
            <a:r>
              <a:rPr lang="en-US" altLang="ja-JP" sz="2800" dirty="0">
                <a:latin typeface="UD デジタル 教科書体 N-B" panose="02020700000000000000" pitchFamily="17" charset="-128"/>
                <a:ea typeface="UD デジタル 教科書体 N-B" panose="02020700000000000000" pitchFamily="17" charset="-128"/>
              </a:rPr>
              <a:t>Easy transfer to different platforms</a:t>
            </a:r>
          </a:p>
        </p:txBody>
      </p:sp>
      <p:sp>
        <p:nvSpPr>
          <p:cNvPr id="5" name="テキスト ボックス 4">
            <a:extLst>
              <a:ext uri="{FF2B5EF4-FFF2-40B4-BE49-F238E27FC236}">
                <a16:creationId xmlns:a16="http://schemas.microsoft.com/office/drawing/2014/main" id="{519C9583-8F3B-1DA8-4C1F-A6A405CBE701}"/>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797958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補足：現状，</a:t>
            </a:r>
            <a:r>
              <a:rPr kumimoji="1" lang="en-US" altLang="ja-JP" sz="3200" dirty="0">
                <a:latin typeface="UD デジタル 教科書体 N-B" panose="02020700000000000000" pitchFamily="17" charset="-128"/>
                <a:ea typeface="UD デジタル 教科書体 N-B" panose="02020700000000000000" pitchFamily="17" charset="-128"/>
              </a:rPr>
              <a:t>GIS</a:t>
            </a:r>
            <a:r>
              <a:rPr kumimoji="1" lang="ja-JP" altLang="en-US" sz="3200" dirty="0">
                <a:latin typeface="UD デジタル 教科書体 N-B" panose="02020700000000000000" pitchFamily="17" charset="-128"/>
                <a:ea typeface="UD デジタル 教科書体 N-B" panose="02020700000000000000" pitchFamily="17" charset="-128"/>
              </a:rPr>
              <a:t>に使っているデータについて</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FA62E912-8918-92C4-9A32-16936BA6C229}"/>
              </a:ext>
            </a:extLst>
          </p:cNvPr>
          <p:cNvSpPr>
            <a:spLocks noGrp="1"/>
          </p:cNvSpPr>
          <p:nvPr>
            <p:ph type="sldNum" sz="quarter" idx="12"/>
          </p:nvPr>
        </p:nvSpPr>
        <p:spPr/>
        <p:txBody>
          <a:bodyPr/>
          <a:lstStyle/>
          <a:p>
            <a:fld id="{B54E7156-B443-48FC-B78F-C26BC1A99D46}" type="slidenum">
              <a:rPr kumimoji="1" lang="ja-JP" altLang="en-US" smtClean="0"/>
              <a:t>41</a:t>
            </a:fld>
            <a:endParaRPr kumimoji="1" lang="ja-JP" altLang="en-US"/>
          </a:p>
        </p:txBody>
      </p:sp>
      <p:sp>
        <p:nvSpPr>
          <p:cNvPr id="3" name="テキスト ボックス 2">
            <a:extLst>
              <a:ext uri="{FF2B5EF4-FFF2-40B4-BE49-F238E27FC236}">
                <a16:creationId xmlns:a16="http://schemas.microsoft.com/office/drawing/2014/main" id="{D9204215-FD6C-A4EF-00E8-0135DE4968C2}"/>
              </a:ext>
            </a:extLst>
          </p:cNvPr>
          <p:cNvSpPr txBox="1"/>
          <p:nvPr/>
        </p:nvSpPr>
        <p:spPr>
          <a:xfrm>
            <a:off x="707385" y="2151727"/>
            <a:ext cx="9679628" cy="2246769"/>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・指定避難場所・水害時避難場所の位置情報</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a:p>
            <a:r>
              <a:rPr kumimoji="1" lang="ja-JP" altLang="en-US" sz="2800" dirty="0">
                <a:latin typeface="UD デジタル 教科書体 N-B" panose="02020700000000000000" pitchFamily="17" charset="-128"/>
                <a:ea typeface="UD デジタル 教科書体 N-B" panose="02020700000000000000" pitchFamily="17" charset="-128"/>
              </a:rPr>
              <a:t>・</a:t>
            </a:r>
            <a:r>
              <a:rPr lang="ja-JP" altLang="en-US" sz="2800" dirty="0">
                <a:latin typeface="UD デジタル 教科書体 N-B" panose="02020700000000000000" pitchFamily="17" charset="-128"/>
                <a:ea typeface="UD デジタル 教科書体 N-B" panose="02020700000000000000" pitchFamily="17" charset="-128"/>
              </a:rPr>
              <a:t>浸水想定区域</a:t>
            </a:r>
            <a:endParaRPr lang="en-US" altLang="ja-JP" sz="2800" dirty="0">
              <a:latin typeface="UD デジタル 教科書体 N-B" panose="02020700000000000000" pitchFamily="17" charset="-128"/>
              <a:ea typeface="UD デジタル 教科書体 N-B" panose="02020700000000000000" pitchFamily="17" charset="-128"/>
            </a:endParaRPr>
          </a:p>
          <a:p>
            <a:endParaRPr kumimoji="1"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・マップ（</a:t>
            </a:r>
            <a:r>
              <a:rPr lang="en-US" altLang="ja-JP" sz="2800" dirty="0">
                <a:latin typeface="UD デジタル 教科書体 N-B" panose="02020700000000000000" pitchFamily="17" charset="-128"/>
                <a:ea typeface="UD デジタル 教科書体 N-B" panose="02020700000000000000" pitchFamily="17" charset="-128"/>
              </a:rPr>
              <a:t>Google Map</a:t>
            </a:r>
            <a:r>
              <a:rPr lang="ja-JP" altLang="en-US" sz="2800" dirty="0">
                <a:latin typeface="UD デジタル 教科書体 N-B" panose="02020700000000000000" pitchFamily="17" charset="-128"/>
                <a:ea typeface="UD デジタル 教科書体 N-B" panose="02020700000000000000" pitchFamily="17" charset="-128"/>
              </a:rPr>
              <a:t>）</a:t>
            </a:r>
            <a:endParaRPr kumimoji="1" lang="en-US" altLang="ja-JP" sz="2800" dirty="0">
              <a:latin typeface="UD デジタル 教科書体 N-B" panose="02020700000000000000" pitchFamily="17" charset="-128"/>
              <a:ea typeface="UD デジタル 教科書体 N-B" panose="02020700000000000000" pitchFamily="17" charset="-128"/>
            </a:endParaRPr>
          </a:p>
        </p:txBody>
      </p:sp>
      <p:sp>
        <p:nvSpPr>
          <p:cNvPr id="5" name="テキスト ボックス 4">
            <a:extLst>
              <a:ext uri="{FF2B5EF4-FFF2-40B4-BE49-F238E27FC236}">
                <a16:creationId xmlns:a16="http://schemas.microsoft.com/office/drawing/2014/main" id="{6D0B341D-4843-745E-11E2-579C5320AAA8}"/>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581328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補足：理想のプロトタイプはどのようにして作ったか</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4DC979A5-3846-3F8E-F9D3-9A7649FFA0EA}"/>
              </a:ext>
            </a:extLst>
          </p:cNvPr>
          <p:cNvSpPr>
            <a:spLocks noGrp="1"/>
          </p:cNvSpPr>
          <p:nvPr>
            <p:ph type="sldNum" sz="quarter" idx="12"/>
          </p:nvPr>
        </p:nvSpPr>
        <p:spPr/>
        <p:txBody>
          <a:bodyPr/>
          <a:lstStyle/>
          <a:p>
            <a:fld id="{B54E7156-B443-48FC-B78F-C26BC1A99D46}" type="slidenum">
              <a:rPr kumimoji="1" lang="ja-JP" altLang="en-US" smtClean="0"/>
              <a:t>42</a:t>
            </a:fld>
            <a:endParaRPr kumimoji="1" lang="ja-JP" altLang="en-US"/>
          </a:p>
        </p:txBody>
      </p:sp>
      <p:pic>
        <p:nvPicPr>
          <p:cNvPr id="3" name="図 2">
            <a:extLst>
              <a:ext uri="{FF2B5EF4-FFF2-40B4-BE49-F238E27FC236}">
                <a16:creationId xmlns:a16="http://schemas.microsoft.com/office/drawing/2014/main" id="{372553E9-66A9-777C-AE34-604E3E848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202" y="3685366"/>
            <a:ext cx="3953048" cy="2807509"/>
          </a:xfrm>
          <a:prstGeom prst="rect">
            <a:avLst/>
          </a:prstGeom>
        </p:spPr>
      </p:pic>
      <p:sp>
        <p:nvSpPr>
          <p:cNvPr id="5" name="テキスト ボックス 4">
            <a:extLst>
              <a:ext uri="{FF2B5EF4-FFF2-40B4-BE49-F238E27FC236}">
                <a16:creationId xmlns:a16="http://schemas.microsoft.com/office/drawing/2014/main" id="{95A2C164-8F96-E3A5-D8F6-9093AC5BD027}"/>
              </a:ext>
            </a:extLst>
          </p:cNvPr>
          <p:cNvSpPr txBox="1"/>
          <p:nvPr/>
        </p:nvSpPr>
        <p:spPr>
          <a:xfrm>
            <a:off x="664522" y="1696258"/>
            <a:ext cx="5431477" cy="2062103"/>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・先行研究に記載されている，支援者に提供するべき情報について整理したものに基づいて作成した．</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pic>
        <p:nvPicPr>
          <p:cNvPr id="8" name="図 7">
            <a:extLst>
              <a:ext uri="{FF2B5EF4-FFF2-40B4-BE49-F238E27FC236}">
                <a16:creationId xmlns:a16="http://schemas.microsoft.com/office/drawing/2014/main" id="{AAF1210D-1AE4-FB58-58C6-1FD761C67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049" y="1696258"/>
            <a:ext cx="4135259" cy="4772255"/>
          </a:xfrm>
          <a:prstGeom prst="rect">
            <a:avLst/>
          </a:prstGeom>
        </p:spPr>
      </p:pic>
      <p:sp>
        <p:nvSpPr>
          <p:cNvPr id="6" name="テキスト ボックス 5">
            <a:extLst>
              <a:ext uri="{FF2B5EF4-FFF2-40B4-BE49-F238E27FC236}">
                <a16:creationId xmlns:a16="http://schemas.microsoft.com/office/drawing/2014/main" id="{B39AFF32-AA2D-09F6-5E9E-72FE2A1D4239}"/>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564338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補足：共助するための情報の整理を行う理由</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FA62E912-8918-92C4-9A32-16936BA6C229}"/>
              </a:ext>
            </a:extLst>
          </p:cNvPr>
          <p:cNvSpPr>
            <a:spLocks noGrp="1"/>
          </p:cNvSpPr>
          <p:nvPr>
            <p:ph type="sldNum" sz="quarter" idx="12"/>
          </p:nvPr>
        </p:nvSpPr>
        <p:spPr/>
        <p:txBody>
          <a:bodyPr/>
          <a:lstStyle/>
          <a:p>
            <a:fld id="{B54E7156-B443-48FC-B78F-C26BC1A99D46}" type="slidenum">
              <a:rPr kumimoji="1" lang="ja-JP" altLang="en-US" smtClean="0"/>
              <a:t>43</a:t>
            </a:fld>
            <a:endParaRPr kumimoji="1" lang="ja-JP" altLang="en-US"/>
          </a:p>
        </p:txBody>
      </p:sp>
      <p:sp>
        <p:nvSpPr>
          <p:cNvPr id="5" name="テキスト ボックス 4">
            <a:extLst>
              <a:ext uri="{FF2B5EF4-FFF2-40B4-BE49-F238E27FC236}">
                <a16:creationId xmlns:a16="http://schemas.microsoft.com/office/drawing/2014/main" id="{319BA065-C0E0-F742-5627-C07153F4EA49}"/>
              </a:ext>
            </a:extLst>
          </p:cNvPr>
          <p:cNvSpPr txBox="1"/>
          <p:nvPr/>
        </p:nvSpPr>
        <p:spPr>
          <a:xfrm>
            <a:off x="707385" y="2151727"/>
            <a:ext cx="9679628"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・共助するための必要な情報が明確になっていない</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3" name="テキスト ボックス 2">
            <a:extLst>
              <a:ext uri="{FF2B5EF4-FFF2-40B4-BE49-F238E27FC236}">
                <a16:creationId xmlns:a16="http://schemas.microsoft.com/office/drawing/2014/main" id="{A075BC79-668F-2705-2EF3-391ADD4946F7}"/>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666155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1077218"/>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補足：通信インフラが生きていても，豪雨のときって位置情報は正確にとらえられるの？</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4DC979A5-3846-3F8E-F9D3-9A7649FFA0EA}"/>
              </a:ext>
            </a:extLst>
          </p:cNvPr>
          <p:cNvSpPr>
            <a:spLocks noGrp="1"/>
          </p:cNvSpPr>
          <p:nvPr>
            <p:ph type="sldNum" sz="quarter" idx="12"/>
          </p:nvPr>
        </p:nvSpPr>
        <p:spPr/>
        <p:txBody>
          <a:bodyPr/>
          <a:lstStyle/>
          <a:p>
            <a:fld id="{B54E7156-B443-48FC-B78F-C26BC1A99D46}" type="slidenum">
              <a:rPr kumimoji="1" lang="ja-JP" altLang="en-US" smtClean="0"/>
              <a:t>44</a:t>
            </a:fld>
            <a:endParaRPr kumimoji="1" lang="ja-JP" altLang="en-US"/>
          </a:p>
        </p:txBody>
      </p:sp>
      <p:sp>
        <p:nvSpPr>
          <p:cNvPr id="3" name="テキスト ボックス 2">
            <a:extLst>
              <a:ext uri="{FF2B5EF4-FFF2-40B4-BE49-F238E27FC236}">
                <a16:creationId xmlns:a16="http://schemas.microsoft.com/office/drawing/2014/main" id="{574892BA-7C08-2C89-C88B-6818816FC4EA}"/>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820174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補足：アンケート調査結果の整理方法</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51775907-6F5F-ECA5-A998-3CFD9EDE7081}"/>
              </a:ext>
            </a:extLst>
          </p:cNvPr>
          <p:cNvSpPr>
            <a:spLocks noGrp="1"/>
          </p:cNvSpPr>
          <p:nvPr>
            <p:ph type="sldNum" sz="quarter" idx="12"/>
          </p:nvPr>
        </p:nvSpPr>
        <p:spPr/>
        <p:txBody>
          <a:bodyPr/>
          <a:lstStyle/>
          <a:p>
            <a:fld id="{B54E7156-B443-48FC-B78F-C26BC1A99D46}" type="slidenum">
              <a:rPr kumimoji="1" lang="ja-JP" altLang="en-US" smtClean="0"/>
              <a:t>45</a:t>
            </a:fld>
            <a:endParaRPr kumimoji="1" lang="ja-JP" altLang="en-US"/>
          </a:p>
        </p:txBody>
      </p:sp>
      <p:pic>
        <p:nvPicPr>
          <p:cNvPr id="1026" name="Picture 2" descr="フォームの回答のグラフ。質問のタイトル: 地図１の要支援者を助けますか？。回答数: 16 件の回答。">
            <a:extLst>
              <a:ext uri="{FF2B5EF4-FFF2-40B4-BE49-F238E27FC236}">
                <a16:creationId xmlns:a16="http://schemas.microsoft.com/office/drawing/2014/main" id="{927E1A62-F5AC-EE29-641A-3995FFDBC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35" y="1571625"/>
            <a:ext cx="5788464" cy="2435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フォームの回答のグラフ。質問のタイトル: 地図２の要支援者を助けますか？。回答数: 16 件の回答。">
            <a:extLst>
              <a:ext uri="{FF2B5EF4-FFF2-40B4-BE49-F238E27FC236}">
                <a16:creationId xmlns:a16="http://schemas.microsoft.com/office/drawing/2014/main" id="{5F5D4C92-B587-4551-FEBB-77F1B4656D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35" y="4114793"/>
            <a:ext cx="5788464" cy="243522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F5191B43-3E84-DFF3-09B3-59829047E1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0642" y="1403403"/>
            <a:ext cx="3772958" cy="2679607"/>
          </a:xfrm>
          <a:prstGeom prst="rect">
            <a:avLst/>
          </a:prstGeom>
        </p:spPr>
      </p:pic>
      <p:pic>
        <p:nvPicPr>
          <p:cNvPr id="8" name="図 7">
            <a:extLst>
              <a:ext uri="{FF2B5EF4-FFF2-40B4-BE49-F238E27FC236}">
                <a16:creationId xmlns:a16="http://schemas.microsoft.com/office/drawing/2014/main" id="{566E12EC-2210-4603-6145-31220049B4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642" y="4114793"/>
            <a:ext cx="3772958" cy="2679607"/>
          </a:xfrm>
          <a:prstGeom prst="rect">
            <a:avLst/>
          </a:prstGeom>
        </p:spPr>
      </p:pic>
      <p:sp>
        <p:nvSpPr>
          <p:cNvPr id="9" name="テキスト ボックス 8">
            <a:extLst>
              <a:ext uri="{FF2B5EF4-FFF2-40B4-BE49-F238E27FC236}">
                <a16:creationId xmlns:a16="http://schemas.microsoft.com/office/drawing/2014/main" id="{928F2261-EDDE-B077-F526-29F42E36B53D}"/>
              </a:ext>
            </a:extLst>
          </p:cNvPr>
          <p:cNvSpPr txBox="1"/>
          <p:nvPr/>
        </p:nvSpPr>
        <p:spPr>
          <a:xfrm>
            <a:off x="8483599" y="1643917"/>
            <a:ext cx="3708401" cy="2400657"/>
          </a:xfrm>
          <a:prstGeom prst="rect">
            <a:avLst/>
          </a:prstGeom>
          <a:noFill/>
        </p:spPr>
        <p:txBody>
          <a:bodyPr wrap="square" rtlCol="0">
            <a:spAutoFit/>
          </a:bodyPr>
          <a:lstStyle/>
          <a:p>
            <a:r>
              <a:rPr kumimoji="1" lang="en-US" altLang="ja-JP" sz="2500" dirty="0">
                <a:latin typeface="UD デジタル 教科書体 N-B" panose="02020700000000000000" pitchFamily="17" charset="-128"/>
                <a:ea typeface="UD デジタル 教科書体 N-B" panose="02020700000000000000" pitchFamily="17" charset="-128"/>
              </a:rPr>
              <a:t>[</a:t>
            </a:r>
            <a:r>
              <a:rPr kumimoji="1" lang="ja-JP" altLang="en-US" sz="2500" dirty="0">
                <a:latin typeface="UD デジタル 教科書体 N-B" panose="02020700000000000000" pitchFamily="17" charset="-128"/>
                <a:ea typeface="UD デジタル 教科書体 N-B" panose="02020700000000000000" pitchFamily="17" charset="-128"/>
              </a:rPr>
              <a:t>地図１の情報</a:t>
            </a:r>
            <a:r>
              <a:rPr kumimoji="1" lang="en-US" altLang="ja-JP" sz="2500" dirty="0">
                <a:latin typeface="UD デジタル 教科書体 N-B" panose="02020700000000000000" pitchFamily="17" charset="-128"/>
                <a:ea typeface="UD デジタル 教科書体 N-B" panose="02020700000000000000" pitchFamily="17" charset="-128"/>
              </a:rPr>
              <a:t>]</a:t>
            </a:r>
          </a:p>
          <a:p>
            <a:r>
              <a:rPr kumimoji="1" lang="ja-JP" altLang="en-US" sz="2500" dirty="0">
                <a:latin typeface="UD デジタル 教科書体 N-B" panose="02020700000000000000" pitchFamily="17" charset="-128"/>
                <a:ea typeface="UD デジタル 教科書体 N-B" panose="02020700000000000000" pitchFamily="17" charset="-128"/>
              </a:rPr>
              <a:t>・支援者・要支援者・避難所の位置情報</a:t>
            </a:r>
            <a:endParaRPr kumimoji="1" lang="en-US" altLang="ja-JP" sz="2500" dirty="0">
              <a:latin typeface="UD デジタル 教科書体 N-B" panose="02020700000000000000" pitchFamily="17" charset="-128"/>
              <a:ea typeface="UD デジタル 教科書体 N-B" panose="02020700000000000000" pitchFamily="17" charset="-128"/>
            </a:endParaRPr>
          </a:p>
          <a:p>
            <a:r>
              <a:rPr lang="ja-JP" altLang="en-US" sz="2500" dirty="0">
                <a:latin typeface="UD デジタル 教科書体 N-B" panose="02020700000000000000" pitchFamily="17" charset="-128"/>
                <a:ea typeface="UD デジタル 教科書体 N-B" panose="02020700000000000000" pitchFamily="17" charset="-128"/>
              </a:rPr>
              <a:t>・安全限界時間</a:t>
            </a:r>
            <a:endParaRPr lang="en-US" altLang="ja-JP" sz="2500" dirty="0">
              <a:latin typeface="UD デジタル 教科書体 N-B" panose="02020700000000000000" pitchFamily="17" charset="-128"/>
              <a:ea typeface="UD デジタル 教科書体 N-B" panose="02020700000000000000" pitchFamily="17" charset="-128"/>
            </a:endParaRPr>
          </a:p>
          <a:p>
            <a:r>
              <a:rPr kumimoji="1" lang="ja-JP" altLang="en-US" sz="2500" dirty="0">
                <a:latin typeface="UD デジタル 教科書体 N-B" panose="02020700000000000000" pitchFamily="17" charset="-128"/>
                <a:ea typeface="UD デジタル 教科書体 N-B" panose="02020700000000000000" pitchFamily="17" charset="-128"/>
              </a:rPr>
              <a:t>・浸水想定区域</a:t>
            </a:r>
            <a:endParaRPr kumimoji="1" lang="en-US" altLang="ja-JP" sz="2500" dirty="0">
              <a:latin typeface="UD デジタル 教科書体 N-B" panose="02020700000000000000" pitchFamily="17" charset="-128"/>
              <a:ea typeface="UD デジタル 教科書体 N-B" panose="02020700000000000000" pitchFamily="17" charset="-128"/>
            </a:endParaRPr>
          </a:p>
          <a:p>
            <a:r>
              <a:rPr lang="ja-JP" altLang="en-US" sz="2500" dirty="0">
                <a:latin typeface="UD デジタル 教科書体 N-B" panose="02020700000000000000" pitchFamily="17" charset="-128"/>
                <a:ea typeface="UD デジタル 教科書体 N-B" panose="02020700000000000000" pitchFamily="17" charset="-128"/>
              </a:rPr>
              <a:t>・マップ</a:t>
            </a:r>
            <a:r>
              <a:rPr lang="en-US" altLang="ja-JP" sz="2500" dirty="0">
                <a:latin typeface="UD デジタル 教科書体 N-B" panose="02020700000000000000" pitchFamily="17" charset="-128"/>
                <a:ea typeface="UD デジタル 教科書体 N-B" panose="02020700000000000000" pitchFamily="17" charset="-128"/>
              </a:rPr>
              <a:t>(Google Map)</a:t>
            </a:r>
            <a:endParaRPr kumimoji="1" lang="en-US" altLang="ja-JP" sz="2500" dirty="0">
              <a:latin typeface="UD デジタル 教科書体 N-B" panose="02020700000000000000" pitchFamily="17" charset="-128"/>
              <a:ea typeface="UD デジタル 教科書体 N-B" panose="02020700000000000000" pitchFamily="17" charset="-128"/>
            </a:endParaRPr>
          </a:p>
        </p:txBody>
      </p:sp>
      <p:sp>
        <p:nvSpPr>
          <p:cNvPr id="10" name="テキスト ボックス 9">
            <a:extLst>
              <a:ext uri="{FF2B5EF4-FFF2-40B4-BE49-F238E27FC236}">
                <a16:creationId xmlns:a16="http://schemas.microsoft.com/office/drawing/2014/main" id="{E22EB199-309B-D0EF-3D6C-2D68F8FF46C2}"/>
              </a:ext>
            </a:extLst>
          </p:cNvPr>
          <p:cNvSpPr txBox="1"/>
          <p:nvPr/>
        </p:nvSpPr>
        <p:spPr>
          <a:xfrm>
            <a:off x="8483599" y="4269868"/>
            <a:ext cx="3708401" cy="2015936"/>
          </a:xfrm>
          <a:prstGeom prst="rect">
            <a:avLst/>
          </a:prstGeom>
          <a:noFill/>
        </p:spPr>
        <p:txBody>
          <a:bodyPr wrap="square" rtlCol="0">
            <a:spAutoFit/>
          </a:bodyPr>
          <a:lstStyle/>
          <a:p>
            <a:r>
              <a:rPr kumimoji="1" lang="en-US" altLang="ja-JP" sz="2500" dirty="0">
                <a:latin typeface="UD デジタル 教科書体 N-B" panose="02020700000000000000" pitchFamily="17" charset="-128"/>
                <a:ea typeface="UD デジタル 教科書体 N-B" panose="02020700000000000000" pitchFamily="17" charset="-128"/>
              </a:rPr>
              <a:t>[</a:t>
            </a:r>
            <a:r>
              <a:rPr kumimoji="1" lang="ja-JP" altLang="en-US" sz="2500" dirty="0">
                <a:latin typeface="UD デジタル 教科書体 N-B" panose="02020700000000000000" pitchFamily="17" charset="-128"/>
                <a:ea typeface="UD デジタル 教科書体 N-B" panose="02020700000000000000" pitchFamily="17" charset="-128"/>
              </a:rPr>
              <a:t>地図２の情報</a:t>
            </a:r>
            <a:r>
              <a:rPr kumimoji="1" lang="en-US" altLang="ja-JP" sz="2500" dirty="0">
                <a:latin typeface="UD デジタル 教科書体 N-B" panose="02020700000000000000" pitchFamily="17" charset="-128"/>
                <a:ea typeface="UD デジタル 教科書体 N-B" panose="02020700000000000000" pitchFamily="17" charset="-128"/>
              </a:rPr>
              <a:t>]</a:t>
            </a:r>
          </a:p>
          <a:p>
            <a:r>
              <a:rPr lang="ja-JP" altLang="en-US" sz="2500" dirty="0">
                <a:latin typeface="UD デジタル 教科書体 N-B" panose="02020700000000000000" pitchFamily="17" charset="-128"/>
                <a:ea typeface="UD デジタル 教科書体 N-B" panose="02020700000000000000" pitchFamily="17" charset="-128"/>
              </a:rPr>
              <a:t>地図１に加えて</a:t>
            </a:r>
            <a:endParaRPr lang="en-US" altLang="ja-JP" sz="2500" dirty="0">
              <a:latin typeface="UD デジタル 教科書体 N-B" panose="02020700000000000000" pitchFamily="17" charset="-128"/>
              <a:ea typeface="UD デジタル 教科書体 N-B" panose="02020700000000000000" pitchFamily="17" charset="-128"/>
            </a:endParaRPr>
          </a:p>
          <a:p>
            <a:r>
              <a:rPr lang="ja-JP" altLang="en-US" sz="2500" dirty="0">
                <a:solidFill>
                  <a:srgbClr val="FF0000"/>
                </a:solidFill>
                <a:latin typeface="UD デジタル 教科書体 N-B" panose="02020700000000000000" pitchFamily="17" charset="-128"/>
                <a:ea typeface="UD デジタル 教科書体 N-B" panose="02020700000000000000" pitchFamily="17" charset="-128"/>
              </a:rPr>
              <a:t>・要支援者情報</a:t>
            </a:r>
            <a:endParaRPr lang="en-US" altLang="ja-JP" sz="2500" dirty="0">
              <a:solidFill>
                <a:srgbClr val="FF0000"/>
              </a:solidFill>
              <a:latin typeface="UD デジタル 教科書体 N-B" panose="02020700000000000000" pitchFamily="17" charset="-128"/>
              <a:ea typeface="UD デジタル 教科書体 N-B" panose="02020700000000000000" pitchFamily="17" charset="-128"/>
            </a:endParaRPr>
          </a:p>
          <a:p>
            <a:r>
              <a:rPr lang="ja-JP" altLang="en-US" sz="2500" dirty="0">
                <a:solidFill>
                  <a:srgbClr val="FF0000"/>
                </a:solidFill>
                <a:latin typeface="UD デジタル 教科書体 N-B" panose="02020700000000000000" pitchFamily="17" charset="-128"/>
                <a:ea typeface="UD デジタル 教科書体 N-B" panose="02020700000000000000" pitchFamily="17" charset="-128"/>
              </a:rPr>
              <a:t>・避難経路・時間</a:t>
            </a:r>
            <a:endParaRPr lang="en-US" altLang="ja-JP" sz="2500" dirty="0">
              <a:solidFill>
                <a:srgbClr val="FF0000"/>
              </a:solidFill>
              <a:latin typeface="UD デジタル 教科書体 N-B" panose="02020700000000000000" pitchFamily="17" charset="-128"/>
              <a:ea typeface="UD デジタル 教科書体 N-B" panose="02020700000000000000" pitchFamily="17" charset="-128"/>
            </a:endParaRPr>
          </a:p>
          <a:p>
            <a:r>
              <a:rPr lang="ja-JP" altLang="en-US" sz="2500" dirty="0">
                <a:latin typeface="UD デジタル 教科書体 N-B" panose="02020700000000000000" pitchFamily="17" charset="-128"/>
                <a:ea typeface="UD デジタル 教科書体 N-B" panose="02020700000000000000" pitchFamily="17" charset="-128"/>
              </a:rPr>
              <a:t>の２つの情報を追加</a:t>
            </a:r>
            <a:endParaRPr lang="en-US" altLang="ja-JP" sz="2500" dirty="0">
              <a:latin typeface="UD デジタル 教科書体 N-B" panose="02020700000000000000" pitchFamily="17" charset="-128"/>
              <a:ea typeface="UD デジタル 教科書体 N-B" panose="02020700000000000000" pitchFamily="17" charset="-128"/>
            </a:endParaRPr>
          </a:p>
        </p:txBody>
      </p:sp>
      <p:sp>
        <p:nvSpPr>
          <p:cNvPr id="11" name="テキスト ボックス 10">
            <a:extLst>
              <a:ext uri="{FF2B5EF4-FFF2-40B4-BE49-F238E27FC236}">
                <a16:creationId xmlns:a16="http://schemas.microsoft.com/office/drawing/2014/main" id="{F24026E9-3FAE-2299-D611-7F98CAC60A20}"/>
              </a:ext>
            </a:extLst>
          </p:cNvPr>
          <p:cNvSpPr txBox="1"/>
          <p:nvPr/>
        </p:nvSpPr>
        <p:spPr>
          <a:xfrm>
            <a:off x="307534" y="3683685"/>
            <a:ext cx="2685351" cy="323165"/>
          </a:xfrm>
          <a:prstGeom prst="rect">
            <a:avLst/>
          </a:prstGeom>
          <a:noFill/>
        </p:spPr>
        <p:txBody>
          <a:bodyPr wrap="none" rtlCol="0">
            <a:spAutoFit/>
          </a:bodyPr>
          <a:lstStyle/>
          <a:p>
            <a:r>
              <a:rPr kumimoji="1" lang="en-US" altLang="ja-JP" sz="1500" dirty="0">
                <a:latin typeface="UD デジタル 教科書体 N-B" panose="02020700000000000000" pitchFamily="17" charset="-128"/>
                <a:ea typeface="UD デジタル 教科書体 N-B" panose="02020700000000000000" pitchFamily="17" charset="-128"/>
              </a:rPr>
              <a:t>※</a:t>
            </a:r>
            <a:r>
              <a:rPr kumimoji="1" lang="ja-JP" altLang="en-US" sz="1500" dirty="0">
                <a:latin typeface="UD デジタル 教科書体 N-B" panose="02020700000000000000" pitchFamily="17" charset="-128"/>
                <a:ea typeface="UD デジタル 教科書体 N-B" panose="02020700000000000000" pitchFamily="17" charset="-128"/>
              </a:rPr>
              <a:t>最小限の情報を載せた地図</a:t>
            </a:r>
          </a:p>
        </p:txBody>
      </p:sp>
      <p:sp>
        <p:nvSpPr>
          <p:cNvPr id="12" name="テキスト ボックス 11">
            <a:extLst>
              <a:ext uri="{FF2B5EF4-FFF2-40B4-BE49-F238E27FC236}">
                <a16:creationId xmlns:a16="http://schemas.microsoft.com/office/drawing/2014/main" id="{52654706-B730-4B8B-E8B7-B51DC756BDC4}"/>
              </a:ext>
            </a:extLst>
          </p:cNvPr>
          <p:cNvSpPr txBox="1"/>
          <p:nvPr/>
        </p:nvSpPr>
        <p:spPr>
          <a:xfrm>
            <a:off x="307534" y="6258637"/>
            <a:ext cx="3839513" cy="323165"/>
          </a:xfrm>
          <a:prstGeom prst="rect">
            <a:avLst/>
          </a:prstGeom>
          <a:noFill/>
        </p:spPr>
        <p:txBody>
          <a:bodyPr wrap="none" rtlCol="0">
            <a:spAutoFit/>
          </a:bodyPr>
          <a:lstStyle/>
          <a:p>
            <a:r>
              <a:rPr kumimoji="1" lang="en-US" altLang="ja-JP" sz="1500" dirty="0">
                <a:latin typeface="UD デジタル 教科書体 N-B" panose="02020700000000000000" pitchFamily="17" charset="-128"/>
                <a:ea typeface="UD デジタル 教科書体 N-B" panose="02020700000000000000" pitchFamily="17" charset="-128"/>
              </a:rPr>
              <a:t>※</a:t>
            </a:r>
            <a:r>
              <a:rPr kumimoji="1" lang="ja-JP" altLang="en-US" sz="1500" dirty="0">
                <a:latin typeface="UD デジタル 教科書体 N-B" panose="02020700000000000000" pitchFamily="17" charset="-128"/>
                <a:ea typeface="UD デジタル 教科書体 N-B" panose="02020700000000000000" pitchFamily="17" charset="-128"/>
              </a:rPr>
              <a:t>最小と最大の中間に位置するような地図</a:t>
            </a:r>
          </a:p>
        </p:txBody>
      </p:sp>
      <p:sp>
        <p:nvSpPr>
          <p:cNvPr id="3" name="テキスト ボックス 2">
            <a:extLst>
              <a:ext uri="{FF2B5EF4-FFF2-40B4-BE49-F238E27FC236}">
                <a16:creationId xmlns:a16="http://schemas.microsoft.com/office/drawing/2014/main" id="{EAC7080C-A04F-7F08-5968-E8860B10ED34}"/>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015180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96AC8D6-8FE5-C80A-059C-32BE9692B131}"/>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東日本大震災後の調査</a:t>
            </a:r>
          </a:p>
        </p:txBody>
      </p:sp>
      <p:pic>
        <p:nvPicPr>
          <p:cNvPr id="3" name="図 2">
            <a:extLst>
              <a:ext uri="{FF2B5EF4-FFF2-40B4-BE49-F238E27FC236}">
                <a16:creationId xmlns:a16="http://schemas.microsoft.com/office/drawing/2014/main" id="{DA41D80D-9D8D-810A-351D-2881A3F81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47" y="2125362"/>
            <a:ext cx="5964984" cy="2506905"/>
          </a:xfrm>
          <a:prstGeom prst="rect">
            <a:avLst/>
          </a:prstGeom>
        </p:spPr>
      </p:pic>
      <p:pic>
        <p:nvPicPr>
          <p:cNvPr id="7" name="図 6">
            <a:extLst>
              <a:ext uri="{FF2B5EF4-FFF2-40B4-BE49-F238E27FC236}">
                <a16:creationId xmlns:a16="http://schemas.microsoft.com/office/drawing/2014/main" id="{FAB5D40E-4DFB-4206-3B1C-2BE73DB74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7799" y="2125362"/>
            <a:ext cx="5877376" cy="2505111"/>
          </a:xfrm>
          <a:prstGeom prst="rect">
            <a:avLst/>
          </a:prstGeom>
        </p:spPr>
      </p:pic>
      <p:sp>
        <p:nvSpPr>
          <p:cNvPr id="8" name="テキスト ボックス 7">
            <a:extLst>
              <a:ext uri="{FF2B5EF4-FFF2-40B4-BE49-F238E27FC236}">
                <a16:creationId xmlns:a16="http://schemas.microsoft.com/office/drawing/2014/main" id="{2EC22FBD-072E-25DA-11E9-1B7DB79CF56D}"/>
              </a:ext>
            </a:extLst>
          </p:cNvPr>
          <p:cNvSpPr txBox="1"/>
          <p:nvPr/>
        </p:nvSpPr>
        <p:spPr>
          <a:xfrm>
            <a:off x="3274181" y="5065147"/>
            <a:ext cx="5827236" cy="400110"/>
          </a:xfrm>
          <a:prstGeom prst="rect">
            <a:avLst/>
          </a:prstGeom>
          <a:noFill/>
        </p:spPr>
        <p:txBody>
          <a:bodyPr wrap="none" rtlCol="0">
            <a:spAutoFit/>
          </a:bodyPr>
          <a:lstStyle/>
          <a:p>
            <a:r>
              <a:rPr kumimoji="1" lang="ja-JP" altLang="en-US" sz="2000" dirty="0">
                <a:latin typeface="UD デジタル 教科書体 N-B" panose="02020700000000000000" pitchFamily="17" charset="-128"/>
                <a:ea typeface="UD デジタル 教科書体 N-B" panose="02020700000000000000" pitchFamily="17" charset="-128"/>
              </a:rPr>
              <a:t>支援活動共助の取組の活性化のために必要なこと</a:t>
            </a:r>
          </a:p>
        </p:txBody>
      </p:sp>
      <p:sp>
        <p:nvSpPr>
          <p:cNvPr id="9" name="テキスト ボックス 8">
            <a:extLst>
              <a:ext uri="{FF2B5EF4-FFF2-40B4-BE49-F238E27FC236}">
                <a16:creationId xmlns:a16="http://schemas.microsoft.com/office/drawing/2014/main" id="{DECBE8F9-B103-2862-F226-ACA7B0B79EC3}"/>
              </a:ext>
            </a:extLst>
          </p:cNvPr>
          <p:cNvSpPr txBox="1"/>
          <p:nvPr/>
        </p:nvSpPr>
        <p:spPr>
          <a:xfrm>
            <a:off x="126825" y="4647755"/>
            <a:ext cx="5959753" cy="400110"/>
          </a:xfrm>
          <a:prstGeom prst="rect">
            <a:avLst/>
          </a:prstGeom>
          <a:noFill/>
        </p:spPr>
        <p:txBody>
          <a:bodyPr wrap="square" rtlCol="0">
            <a:spAutoFit/>
          </a:bodyPr>
          <a:lstStyle/>
          <a:p>
            <a:pPr algn="ctr"/>
            <a:r>
              <a:rPr lang="ja-JP" altLang="en-US" sz="2000" dirty="0">
                <a:solidFill>
                  <a:srgbClr val="FF0000"/>
                </a:solidFill>
                <a:latin typeface="UD デジタル 教科書体 N-B" panose="02020700000000000000" pitchFamily="17" charset="-128"/>
                <a:ea typeface="UD デジタル 教科書体 N-B" panose="02020700000000000000" pitchFamily="17" charset="-128"/>
              </a:rPr>
              <a:t>支援者側</a:t>
            </a:r>
            <a:r>
              <a:rPr lang="ja-JP" altLang="en-US" sz="2000" dirty="0">
                <a:latin typeface="UD デジタル 教科書体 N-B" panose="02020700000000000000" pitchFamily="17" charset="-128"/>
                <a:ea typeface="UD デジタル 教科書体 N-B" panose="02020700000000000000" pitchFamily="17" charset="-128"/>
              </a:rPr>
              <a:t>に対する調査</a:t>
            </a:r>
            <a:endParaRPr kumimoji="1" lang="ja-JP" altLang="en-US" sz="2000" dirty="0">
              <a:latin typeface="UD デジタル 教科書体 N-B" panose="02020700000000000000" pitchFamily="17" charset="-128"/>
              <a:ea typeface="UD デジタル 教科書体 N-B" panose="02020700000000000000" pitchFamily="17" charset="-128"/>
            </a:endParaRPr>
          </a:p>
        </p:txBody>
      </p:sp>
      <p:sp>
        <p:nvSpPr>
          <p:cNvPr id="10" name="テキスト ボックス 9">
            <a:extLst>
              <a:ext uri="{FF2B5EF4-FFF2-40B4-BE49-F238E27FC236}">
                <a16:creationId xmlns:a16="http://schemas.microsoft.com/office/drawing/2014/main" id="{E590A041-024B-C2DB-0C3F-C4CE96B5F46F}"/>
              </a:ext>
            </a:extLst>
          </p:cNvPr>
          <p:cNvSpPr txBox="1"/>
          <p:nvPr/>
        </p:nvSpPr>
        <p:spPr>
          <a:xfrm>
            <a:off x="6187800" y="4647755"/>
            <a:ext cx="5877376" cy="415598"/>
          </a:xfrm>
          <a:prstGeom prst="rect">
            <a:avLst/>
          </a:prstGeom>
          <a:noFill/>
        </p:spPr>
        <p:txBody>
          <a:bodyPr wrap="square" rtlCol="0">
            <a:spAutoFit/>
          </a:bodyPr>
          <a:lstStyle/>
          <a:p>
            <a:pPr algn="ctr"/>
            <a:r>
              <a:rPr lang="ja-JP" altLang="en-US" sz="2000" dirty="0">
                <a:solidFill>
                  <a:srgbClr val="FF0000"/>
                </a:solidFill>
                <a:latin typeface="UD デジタル 教科書体 N-B" panose="02020700000000000000" pitchFamily="17" charset="-128"/>
                <a:ea typeface="UD デジタル 教科書体 N-B" panose="02020700000000000000" pitchFamily="17" charset="-128"/>
              </a:rPr>
              <a:t>要支援者側</a:t>
            </a:r>
            <a:r>
              <a:rPr lang="ja-JP" altLang="en-US" sz="2000" dirty="0">
                <a:latin typeface="UD デジタル 教科書体 N-B" panose="02020700000000000000" pitchFamily="17" charset="-128"/>
                <a:ea typeface="UD デジタル 教科書体 N-B" panose="02020700000000000000" pitchFamily="17" charset="-128"/>
              </a:rPr>
              <a:t>に対する調査</a:t>
            </a:r>
            <a:endParaRPr kumimoji="1" lang="ja-JP" altLang="en-US" sz="2000" dirty="0">
              <a:latin typeface="UD デジタル 教科書体 N-B" panose="02020700000000000000" pitchFamily="17" charset="-128"/>
              <a:ea typeface="UD デジタル 教科書体 N-B" panose="02020700000000000000" pitchFamily="17" charset="-128"/>
            </a:endParaRPr>
          </a:p>
        </p:txBody>
      </p:sp>
      <p:sp>
        <p:nvSpPr>
          <p:cNvPr id="11" name="正方形/長方形 10">
            <a:extLst>
              <a:ext uri="{FF2B5EF4-FFF2-40B4-BE49-F238E27FC236}">
                <a16:creationId xmlns:a16="http://schemas.microsoft.com/office/drawing/2014/main" id="{D4CEE7D2-210F-62A4-5FDD-C036EECF3F57}"/>
              </a:ext>
            </a:extLst>
          </p:cNvPr>
          <p:cNvSpPr/>
          <p:nvPr/>
        </p:nvSpPr>
        <p:spPr>
          <a:xfrm>
            <a:off x="1248032" y="2108079"/>
            <a:ext cx="4300152" cy="2273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8D44C10-FB04-BFC6-E908-25BC84262AE5}"/>
              </a:ext>
            </a:extLst>
          </p:cNvPr>
          <p:cNvSpPr/>
          <p:nvPr/>
        </p:nvSpPr>
        <p:spPr>
          <a:xfrm>
            <a:off x="7430529" y="2108079"/>
            <a:ext cx="4300152" cy="27677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スライド番号プレースホルダー 12">
            <a:extLst>
              <a:ext uri="{FF2B5EF4-FFF2-40B4-BE49-F238E27FC236}">
                <a16:creationId xmlns:a16="http://schemas.microsoft.com/office/drawing/2014/main" id="{BEE05987-CF5A-27A7-8374-AE4F4CC31FA5}"/>
              </a:ext>
            </a:extLst>
          </p:cNvPr>
          <p:cNvSpPr>
            <a:spLocks noGrp="1"/>
          </p:cNvSpPr>
          <p:nvPr>
            <p:ph type="sldNum" sz="quarter" idx="12"/>
          </p:nvPr>
        </p:nvSpPr>
        <p:spPr/>
        <p:txBody>
          <a:bodyPr/>
          <a:lstStyle/>
          <a:p>
            <a:fld id="{B54E7156-B443-48FC-B78F-C26BC1A99D46}" type="slidenum">
              <a:rPr kumimoji="1" lang="ja-JP" altLang="en-US" smtClean="0"/>
              <a:t>46</a:t>
            </a:fld>
            <a:endParaRPr kumimoji="1" lang="ja-JP" altLang="en-US"/>
          </a:p>
        </p:txBody>
      </p:sp>
      <p:sp>
        <p:nvSpPr>
          <p:cNvPr id="4" name="テキスト ボックス 3">
            <a:extLst>
              <a:ext uri="{FF2B5EF4-FFF2-40B4-BE49-F238E27FC236}">
                <a16:creationId xmlns:a16="http://schemas.microsoft.com/office/drawing/2014/main" id="{09FAC58F-B45B-6446-EF12-6B49339705A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071646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5E1BCB-0E1D-FC86-9929-09E499DE8EA3}"/>
              </a:ext>
            </a:extLst>
          </p:cNvPr>
          <p:cNvSpPr>
            <a:spLocks noGrp="1"/>
          </p:cNvSpPr>
          <p:nvPr>
            <p:ph type="title"/>
          </p:nvPr>
        </p:nvSpPr>
        <p:spPr/>
        <p:txBody>
          <a:bodyPr/>
          <a:lstStyle/>
          <a:p>
            <a:r>
              <a:rPr kumimoji="1" lang="ja-JP" altLang="en-US" dirty="0"/>
              <a:t>支援者に対するアンケート</a:t>
            </a:r>
          </a:p>
        </p:txBody>
      </p:sp>
      <p:sp>
        <p:nvSpPr>
          <p:cNvPr id="4" name="スライド番号プレースホルダー 3">
            <a:extLst>
              <a:ext uri="{FF2B5EF4-FFF2-40B4-BE49-F238E27FC236}">
                <a16:creationId xmlns:a16="http://schemas.microsoft.com/office/drawing/2014/main" id="{04B01DBC-BA01-D75F-366C-B910A87C5239}"/>
              </a:ext>
            </a:extLst>
          </p:cNvPr>
          <p:cNvSpPr>
            <a:spLocks noGrp="1"/>
          </p:cNvSpPr>
          <p:nvPr>
            <p:ph type="sldNum" sz="quarter" idx="12"/>
          </p:nvPr>
        </p:nvSpPr>
        <p:spPr/>
        <p:txBody>
          <a:bodyPr/>
          <a:lstStyle/>
          <a:p>
            <a:fld id="{B54E7156-B443-48FC-B78F-C26BC1A99D46}" type="slidenum">
              <a:rPr lang="ja-JP" altLang="en-US" smtClean="0"/>
              <a:pPr/>
              <a:t>47</a:t>
            </a:fld>
            <a:endParaRPr lang="ja-JP" altLang="en-US" dirty="0"/>
          </a:p>
        </p:txBody>
      </p:sp>
    </p:spTree>
    <p:extLst>
      <p:ext uri="{BB962C8B-B14F-4D97-AF65-F5344CB8AC3E}">
        <p14:creationId xmlns:p14="http://schemas.microsoft.com/office/powerpoint/2010/main" val="205580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D19CBE55-0C53-3D34-5881-0E2B0FB1A4D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8542061E-3236-2D1C-E47B-034C0F5818C3}"/>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865A23E6-6040-20B0-FAC3-F1A2926869AD}"/>
              </a:ext>
            </a:extLst>
          </p:cNvPr>
          <p:cNvSpPr>
            <a:spLocks noGrp="1"/>
          </p:cNvSpPr>
          <p:nvPr>
            <p:ph type="sldNum" sz="quarter" idx="12"/>
          </p:nvPr>
        </p:nvSpPr>
        <p:spPr/>
        <p:txBody>
          <a:bodyPr/>
          <a:lstStyle/>
          <a:p>
            <a:fld id="{B54E7156-B443-48FC-B78F-C26BC1A99D46}" type="slidenum">
              <a:rPr kumimoji="1" lang="ja-JP" altLang="en-US" smtClean="0"/>
              <a:t>48</a:t>
            </a:fld>
            <a:endParaRPr kumimoji="1" lang="ja-JP" altLang="en-US"/>
          </a:p>
        </p:txBody>
      </p:sp>
      <p:pic>
        <p:nvPicPr>
          <p:cNvPr id="8" name="図 7">
            <a:extLst>
              <a:ext uri="{FF2B5EF4-FFF2-40B4-BE49-F238E27FC236}">
                <a16:creationId xmlns:a16="http://schemas.microsoft.com/office/drawing/2014/main" id="{2DD6D09B-FC28-4C35-491A-78F7BC0B6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595" y="1961070"/>
            <a:ext cx="8216809" cy="4263267"/>
          </a:xfrm>
          <a:prstGeom prst="rect">
            <a:avLst/>
          </a:prstGeom>
        </p:spPr>
      </p:pic>
      <p:sp>
        <p:nvSpPr>
          <p:cNvPr id="2" name="テキスト ボックス 1">
            <a:extLst>
              <a:ext uri="{FF2B5EF4-FFF2-40B4-BE49-F238E27FC236}">
                <a16:creationId xmlns:a16="http://schemas.microsoft.com/office/drawing/2014/main" id="{BE66E82C-76EA-7D41-F843-AD0B20376629}"/>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790830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3E9F404-8374-656F-D9F9-3B991BAC8E2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93105D2-1EB0-A745-0FE8-B78D6CAE7B80}"/>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D6E0BC89-773F-B275-CDFF-7E0061E5C38D}"/>
              </a:ext>
            </a:extLst>
          </p:cNvPr>
          <p:cNvSpPr>
            <a:spLocks noGrp="1"/>
          </p:cNvSpPr>
          <p:nvPr>
            <p:ph type="sldNum" sz="quarter" idx="12"/>
          </p:nvPr>
        </p:nvSpPr>
        <p:spPr/>
        <p:txBody>
          <a:bodyPr/>
          <a:lstStyle/>
          <a:p>
            <a:fld id="{B54E7156-B443-48FC-B78F-C26BC1A99D46}" type="slidenum">
              <a:rPr kumimoji="1" lang="ja-JP" altLang="en-US" smtClean="0"/>
              <a:t>49</a:t>
            </a:fld>
            <a:endParaRPr kumimoji="1" lang="ja-JP" altLang="en-US"/>
          </a:p>
        </p:txBody>
      </p:sp>
      <p:pic>
        <p:nvPicPr>
          <p:cNvPr id="4" name="図 3">
            <a:extLst>
              <a:ext uri="{FF2B5EF4-FFF2-40B4-BE49-F238E27FC236}">
                <a16:creationId xmlns:a16="http://schemas.microsoft.com/office/drawing/2014/main" id="{06AA1857-2EC0-CC5B-AA70-734E91438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29189CC0-0C69-B543-F921-BDD451E71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678742"/>
            <a:ext cx="6245519" cy="3096463"/>
          </a:xfrm>
          <a:prstGeom prst="rect">
            <a:avLst/>
          </a:prstGeom>
        </p:spPr>
      </p:pic>
      <p:sp>
        <p:nvSpPr>
          <p:cNvPr id="2" name="テキスト ボックス 1">
            <a:extLst>
              <a:ext uri="{FF2B5EF4-FFF2-40B4-BE49-F238E27FC236}">
                <a16:creationId xmlns:a16="http://schemas.microsoft.com/office/drawing/2014/main" id="{2413AAAF-1666-0CCC-4A8D-6F74D3DD4489}"/>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801012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5EF0E0B-55C5-E474-DD40-2D3DAF86E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374" y="1690688"/>
            <a:ext cx="9269252" cy="4802327"/>
          </a:xfrm>
          <a:prstGeom prst="rect">
            <a:avLst/>
          </a:prstGeom>
        </p:spPr>
      </p:pic>
      <p:cxnSp>
        <p:nvCxnSpPr>
          <p:cNvPr id="7" name="直線矢印コネクタ 6">
            <a:extLst>
              <a:ext uri="{FF2B5EF4-FFF2-40B4-BE49-F238E27FC236}">
                <a16:creationId xmlns:a16="http://schemas.microsoft.com/office/drawing/2014/main" id="{836D23BA-523B-7F22-790A-98936A9D2396}"/>
              </a:ext>
            </a:extLst>
          </p:cNvPr>
          <p:cNvCxnSpPr>
            <a:cxnSpLocks/>
          </p:cNvCxnSpPr>
          <p:nvPr/>
        </p:nvCxnSpPr>
        <p:spPr>
          <a:xfrm>
            <a:off x="4447819" y="3691467"/>
            <a:ext cx="0" cy="33265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F17C97-3920-B0E4-27E1-07C47B8E6CCF}"/>
              </a:ext>
            </a:extLst>
          </p:cNvPr>
          <p:cNvCxnSpPr>
            <a:cxnSpLocks/>
          </p:cNvCxnSpPr>
          <p:nvPr/>
        </p:nvCxnSpPr>
        <p:spPr>
          <a:xfrm flipH="1">
            <a:off x="4538133" y="3857792"/>
            <a:ext cx="394546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1C971615-627C-9B75-27AF-974D4A6E2690}"/>
              </a:ext>
            </a:extLst>
          </p:cNvPr>
          <p:cNvSpPr txBox="1"/>
          <p:nvPr/>
        </p:nvSpPr>
        <p:spPr>
          <a:xfrm>
            <a:off x="8483600" y="3215368"/>
            <a:ext cx="2335896" cy="523220"/>
          </a:xfrm>
          <a:prstGeom prst="rect">
            <a:avLst/>
          </a:prstGeom>
          <a:noFill/>
        </p:spPr>
        <p:txBody>
          <a:bodyPr wrap="none" rtlCol="0">
            <a:spAutoFit/>
          </a:bodyPr>
          <a:lstStyle/>
          <a:p>
            <a:r>
              <a:rPr kumimoji="1"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180,000 pieces</a:t>
            </a:r>
            <a:endParaRPr kumimoji="1" lang="ja-JP" altLang="en-US"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cxnSp>
        <p:nvCxnSpPr>
          <p:cNvPr id="20" name="直線矢印コネクタ 19">
            <a:extLst>
              <a:ext uri="{FF2B5EF4-FFF2-40B4-BE49-F238E27FC236}">
                <a16:creationId xmlns:a16="http://schemas.microsoft.com/office/drawing/2014/main" id="{0EF9E86A-05BF-032C-B049-804F7B63B018}"/>
              </a:ext>
            </a:extLst>
          </p:cNvPr>
          <p:cNvCxnSpPr>
            <a:cxnSpLocks/>
          </p:cNvCxnSpPr>
          <p:nvPr/>
        </p:nvCxnSpPr>
        <p:spPr>
          <a:xfrm>
            <a:off x="5864574" y="3262489"/>
            <a:ext cx="0" cy="42897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ED15582C-3D63-6124-7B98-4BCBD5663147}"/>
              </a:ext>
            </a:extLst>
          </p:cNvPr>
          <p:cNvCxnSpPr>
            <a:cxnSpLocks/>
          </p:cNvCxnSpPr>
          <p:nvPr/>
        </p:nvCxnSpPr>
        <p:spPr>
          <a:xfrm flipH="1">
            <a:off x="5951924" y="3476978"/>
            <a:ext cx="25316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7F0C411-EC3B-32FC-1B43-57AB2363BAF0}"/>
              </a:ext>
            </a:extLst>
          </p:cNvPr>
          <p:cNvSpPr txBox="1"/>
          <p:nvPr/>
        </p:nvSpPr>
        <p:spPr>
          <a:xfrm>
            <a:off x="8483600" y="3596182"/>
            <a:ext cx="2335896" cy="523220"/>
          </a:xfrm>
          <a:prstGeom prst="rect">
            <a:avLst/>
          </a:prstGeom>
          <a:noFill/>
        </p:spPr>
        <p:txBody>
          <a:bodyPr wrap="none" rtlCol="0">
            <a:spAutoFit/>
          </a:bodyPr>
          <a:lstStyle/>
          <a:p>
            <a:r>
              <a:rPr kumimoji="1"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120,000 pieces</a:t>
            </a:r>
            <a:endParaRPr kumimoji="1" lang="ja-JP" altLang="en-US"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30" name="吹き出し: 角を丸めた四角形 29">
            <a:extLst>
              <a:ext uri="{FF2B5EF4-FFF2-40B4-BE49-F238E27FC236}">
                <a16:creationId xmlns:a16="http://schemas.microsoft.com/office/drawing/2014/main" id="{2A5BA859-B7A3-4D54-6886-C998842AB0A9}"/>
              </a:ext>
            </a:extLst>
          </p:cNvPr>
          <p:cNvSpPr/>
          <p:nvPr/>
        </p:nvSpPr>
        <p:spPr>
          <a:xfrm>
            <a:off x="5630893" y="2195080"/>
            <a:ext cx="3897221" cy="428976"/>
          </a:xfrm>
          <a:prstGeom prst="wedgeRoundRectCallout">
            <a:avLst>
              <a:gd name="adj1" fmla="val -62464"/>
              <a:gd name="adj2" fmla="val 29790"/>
              <a:gd name="adj3" fmla="val 1666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77E0395-62D0-0C5E-EAB6-35C1E70E7A8C}"/>
              </a:ext>
            </a:extLst>
          </p:cNvPr>
          <p:cNvSpPr txBox="1"/>
          <p:nvPr/>
        </p:nvSpPr>
        <p:spPr>
          <a:xfrm>
            <a:off x="5630893" y="2128947"/>
            <a:ext cx="3897221" cy="553998"/>
          </a:xfrm>
          <a:prstGeom prst="rect">
            <a:avLst/>
          </a:prstGeom>
          <a:noFill/>
        </p:spPr>
        <p:txBody>
          <a:bodyPr wrap="none" rtlCol="0">
            <a:spAutoFit/>
          </a:bodyPr>
          <a:lstStyle/>
          <a:p>
            <a:r>
              <a:rPr kumimoji="1" lang="en-US" altLang="ja-JP" sz="3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Of th</a:t>
            </a:r>
            <a:r>
              <a:rPr lang="en-US" altLang="ja-JP" sz="3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e about 2.9 million</a:t>
            </a:r>
            <a:endParaRPr kumimoji="1" lang="ja-JP" altLang="en-US" sz="3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32" name="スライド番号プレースホルダー 31">
            <a:extLst>
              <a:ext uri="{FF2B5EF4-FFF2-40B4-BE49-F238E27FC236}">
                <a16:creationId xmlns:a16="http://schemas.microsoft.com/office/drawing/2014/main" id="{481D86F5-6DEC-A273-6B23-33A20D7DE9E0}"/>
              </a:ext>
            </a:extLst>
          </p:cNvPr>
          <p:cNvSpPr>
            <a:spLocks noGrp="1"/>
          </p:cNvSpPr>
          <p:nvPr>
            <p:ph type="sldNum" sz="quarter" idx="12"/>
          </p:nvPr>
        </p:nvSpPr>
        <p:spPr/>
        <p:txBody>
          <a:bodyPr/>
          <a:lstStyle/>
          <a:p>
            <a:fld id="{B54E7156-B443-48FC-B78F-C26BC1A99D46}" type="slidenum">
              <a:rPr kumimoji="1" lang="ja-JP" altLang="en-US" smtClean="0"/>
              <a:t>5</a:t>
            </a:fld>
            <a:endParaRPr kumimoji="1" lang="ja-JP" altLang="en-US"/>
          </a:p>
        </p:txBody>
      </p:sp>
      <p:sp>
        <p:nvSpPr>
          <p:cNvPr id="2" name="テキスト ボックス 1">
            <a:extLst>
              <a:ext uri="{FF2B5EF4-FFF2-40B4-BE49-F238E27FC236}">
                <a16:creationId xmlns:a16="http://schemas.microsoft.com/office/drawing/2014/main" id="{6A91A28A-967A-ABF7-4F41-FD8D031243A6}"/>
              </a:ext>
            </a:extLst>
          </p:cNvPr>
          <p:cNvSpPr txBox="1"/>
          <p:nvPr/>
        </p:nvSpPr>
        <p:spPr>
          <a:xfrm>
            <a:off x="0" y="6612218"/>
            <a:ext cx="6355644"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避難行動要支援者名簿及び個別避難計画の作成等に係る取組状況の調査結果</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
        <p:nvSpPr>
          <p:cNvPr id="9" name="テキスト ボックス 8">
            <a:extLst>
              <a:ext uri="{FF2B5EF4-FFF2-40B4-BE49-F238E27FC236}">
                <a16:creationId xmlns:a16="http://schemas.microsoft.com/office/drawing/2014/main" id="{F99A4BA2-9FF5-8E32-D521-F97D83C66C30}"/>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Limits of Public</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Support</a:t>
            </a:r>
            <a:endParaRPr kumimoji="1" lang="ja-JP" altLang="en-US" sz="4000" dirty="0"/>
          </a:p>
        </p:txBody>
      </p:sp>
      <p:sp>
        <p:nvSpPr>
          <p:cNvPr id="4" name="テキスト ボックス 3">
            <a:extLst>
              <a:ext uri="{FF2B5EF4-FFF2-40B4-BE49-F238E27FC236}">
                <a16:creationId xmlns:a16="http://schemas.microsoft.com/office/drawing/2014/main" id="{05DA1386-181B-F7FE-7F93-E32473BF0805}"/>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026274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C121C4F-9359-48D1-6A4E-6E6ED8D026C9}"/>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1DD85C0B-8B80-8540-5625-475D30EB1CE6}"/>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4CA87BFE-48DC-BD73-21FE-EA176D453FCE}"/>
              </a:ext>
            </a:extLst>
          </p:cNvPr>
          <p:cNvSpPr>
            <a:spLocks noGrp="1"/>
          </p:cNvSpPr>
          <p:nvPr>
            <p:ph type="sldNum" sz="quarter" idx="12"/>
          </p:nvPr>
        </p:nvSpPr>
        <p:spPr/>
        <p:txBody>
          <a:bodyPr/>
          <a:lstStyle/>
          <a:p>
            <a:fld id="{B54E7156-B443-48FC-B78F-C26BC1A99D46}" type="slidenum">
              <a:rPr kumimoji="1" lang="ja-JP" altLang="en-US" smtClean="0"/>
              <a:t>50</a:t>
            </a:fld>
            <a:endParaRPr kumimoji="1" lang="ja-JP" altLang="en-US"/>
          </a:p>
        </p:txBody>
      </p:sp>
      <p:pic>
        <p:nvPicPr>
          <p:cNvPr id="4" name="図 3">
            <a:extLst>
              <a:ext uri="{FF2B5EF4-FFF2-40B4-BE49-F238E27FC236}">
                <a16:creationId xmlns:a16="http://schemas.microsoft.com/office/drawing/2014/main" id="{2BAA5BD9-D2E2-5479-FADD-4043FB5AF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8E46D6C0-05F0-B881-057F-8980CE45C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678742"/>
            <a:ext cx="6245519" cy="3096463"/>
          </a:xfrm>
          <a:prstGeom prst="rect">
            <a:avLst/>
          </a:prstGeom>
        </p:spPr>
      </p:pic>
      <p:pic>
        <p:nvPicPr>
          <p:cNvPr id="7" name="図 6">
            <a:extLst>
              <a:ext uri="{FF2B5EF4-FFF2-40B4-BE49-F238E27FC236}">
                <a16:creationId xmlns:a16="http://schemas.microsoft.com/office/drawing/2014/main" id="{98D59A2A-EA96-D316-5739-4D743D574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8" y="2678742"/>
            <a:ext cx="6271986" cy="3096463"/>
          </a:xfrm>
          <a:prstGeom prst="rect">
            <a:avLst/>
          </a:prstGeom>
        </p:spPr>
      </p:pic>
      <p:pic>
        <p:nvPicPr>
          <p:cNvPr id="9" name="図 8">
            <a:extLst>
              <a:ext uri="{FF2B5EF4-FFF2-40B4-BE49-F238E27FC236}">
                <a16:creationId xmlns:a16="http://schemas.microsoft.com/office/drawing/2014/main" id="{0DE2BFF4-A98A-CFD2-797C-4A168EE421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881" y="1920587"/>
            <a:ext cx="5427404" cy="3854617"/>
          </a:xfrm>
          <a:prstGeom prst="rect">
            <a:avLst/>
          </a:prstGeom>
        </p:spPr>
      </p:pic>
      <p:sp>
        <p:nvSpPr>
          <p:cNvPr id="2" name="テキスト ボックス 1">
            <a:extLst>
              <a:ext uri="{FF2B5EF4-FFF2-40B4-BE49-F238E27FC236}">
                <a16:creationId xmlns:a16="http://schemas.microsoft.com/office/drawing/2014/main" id="{281D064A-350B-BC10-E749-CF6125E460E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166234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313CC566-A5A2-D272-533A-2A815C684CB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D290253E-5624-121C-5A57-ED2E1B26196E}"/>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42C52A1D-EE61-44BD-EA0C-DF678EBD8E59}"/>
              </a:ext>
            </a:extLst>
          </p:cNvPr>
          <p:cNvSpPr>
            <a:spLocks noGrp="1"/>
          </p:cNvSpPr>
          <p:nvPr>
            <p:ph type="sldNum" sz="quarter" idx="12"/>
          </p:nvPr>
        </p:nvSpPr>
        <p:spPr/>
        <p:txBody>
          <a:bodyPr/>
          <a:lstStyle/>
          <a:p>
            <a:fld id="{B54E7156-B443-48FC-B78F-C26BC1A99D46}" type="slidenum">
              <a:rPr kumimoji="1" lang="ja-JP" altLang="en-US" smtClean="0"/>
              <a:t>51</a:t>
            </a:fld>
            <a:endParaRPr kumimoji="1" lang="ja-JP" altLang="en-US"/>
          </a:p>
        </p:txBody>
      </p:sp>
      <p:pic>
        <p:nvPicPr>
          <p:cNvPr id="4" name="図 3">
            <a:extLst>
              <a:ext uri="{FF2B5EF4-FFF2-40B4-BE49-F238E27FC236}">
                <a16:creationId xmlns:a16="http://schemas.microsoft.com/office/drawing/2014/main" id="{639121AE-6821-B09C-EF29-27C69BAAC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D71B0F0E-3AA5-C538-3F1B-70B9C749E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678742"/>
            <a:ext cx="6245519" cy="3096463"/>
          </a:xfrm>
          <a:prstGeom prst="rect">
            <a:avLst/>
          </a:prstGeom>
        </p:spPr>
      </p:pic>
      <p:pic>
        <p:nvPicPr>
          <p:cNvPr id="7" name="図 6">
            <a:extLst>
              <a:ext uri="{FF2B5EF4-FFF2-40B4-BE49-F238E27FC236}">
                <a16:creationId xmlns:a16="http://schemas.microsoft.com/office/drawing/2014/main" id="{8560D406-1A75-454C-C0C5-2494E6397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9" name="図 8">
            <a:extLst>
              <a:ext uri="{FF2B5EF4-FFF2-40B4-BE49-F238E27FC236}">
                <a16:creationId xmlns:a16="http://schemas.microsoft.com/office/drawing/2014/main" id="{265CE2C9-0324-D184-EEB3-781A5C9C64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187" y="2693658"/>
            <a:ext cx="6245519" cy="3135935"/>
          </a:xfrm>
          <a:prstGeom prst="rect">
            <a:avLst/>
          </a:prstGeom>
        </p:spPr>
      </p:pic>
      <p:sp>
        <p:nvSpPr>
          <p:cNvPr id="2" name="テキスト ボックス 1">
            <a:extLst>
              <a:ext uri="{FF2B5EF4-FFF2-40B4-BE49-F238E27FC236}">
                <a16:creationId xmlns:a16="http://schemas.microsoft.com/office/drawing/2014/main" id="{39472811-2BEA-BD8B-9BC5-D2F4F6ED533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643031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90965C0-D593-9E80-B9FC-9BB6F0793671}"/>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4D280BDF-EC60-E4CA-51FA-C210B2C98A38}"/>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035E51E1-3197-0C1A-FFB5-E83297530684}"/>
              </a:ext>
            </a:extLst>
          </p:cNvPr>
          <p:cNvSpPr>
            <a:spLocks noGrp="1"/>
          </p:cNvSpPr>
          <p:nvPr>
            <p:ph type="sldNum" sz="quarter" idx="12"/>
          </p:nvPr>
        </p:nvSpPr>
        <p:spPr/>
        <p:txBody>
          <a:bodyPr/>
          <a:lstStyle/>
          <a:p>
            <a:fld id="{B54E7156-B443-48FC-B78F-C26BC1A99D46}" type="slidenum">
              <a:rPr kumimoji="1" lang="ja-JP" altLang="en-US" smtClean="0"/>
              <a:t>52</a:t>
            </a:fld>
            <a:endParaRPr kumimoji="1" lang="ja-JP" altLang="en-US"/>
          </a:p>
        </p:txBody>
      </p:sp>
      <p:pic>
        <p:nvPicPr>
          <p:cNvPr id="4" name="図 3">
            <a:extLst>
              <a:ext uri="{FF2B5EF4-FFF2-40B4-BE49-F238E27FC236}">
                <a16:creationId xmlns:a16="http://schemas.microsoft.com/office/drawing/2014/main" id="{948B7854-ECF2-ED0F-818E-6114DBB9A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5021B03F-8A53-B490-F27C-1C89D4FD6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678742"/>
            <a:ext cx="6245519" cy="3096463"/>
          </a:xfrm>
          <a:prstGeom prst="rect">
            <a:avLst/>
          </a:prstGeom>
        </p:spPr>
      </p:pic>
      <p:pic>
        <p:nvPicPr>
          <p:cNvPr id="7" name="図 6">
            <a:extLst>
              <a:ext uri="{FF2B5EF4-FFF2-40B4-BE49-F238E27FC236}">
                <a16:creationId xmlns:a16="http://schemas.microsoft.com/office/drawing/2014/main" id="{F9982BE4-FC13-1F86-C9ED-02884057E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7" y="2678742"/>
            <a:ext cx="6252094" cy="3096463"/>
          </a:xfrm>
          <a:prstGeom prst="rect">
            <a:avLst/>
          </a:prstGeom>
        </p:spPr>
      </p:pic>
      <p:pic>
        <p:nvPicPr>
          <p:cNvPr id="9" name="図 8">
            <a:extLst>
              <a:ext uri="{FF2B5EF4-FFF2-40B4-BE49-F238E27FC236}">
                <a16:creationId xmlns:a16="http://schemas.microsoft.com/office/drawing/2014/main" id="{2DDE8D7A-9556-20F1-D366-C24F5435B4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sp>
        <p:nvSpPr>
          <p:cNvPr id="2" name="テキスト ボックス 1">
            <a:extLst>
              <a:ext uri="{FF2B5EF4-FFF2-40B4-BE49-F238E27FC236}">
                <a16:creationId xmlns:a16="http://schemas.microsoft.com/office/drawing/2014/main" id="{942BDF53-82B8-C5C5-4334-5E00E562FF85}"/>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320021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E4B73A01-8097-F25C-DBAA-D695AA08508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08FF6228-3BCC-182A-BCED-B962E0C456CF}"/>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128250F3-C268-02D8-6A1B-488B28B1EE07}"/>
              </a:ext>
            </a:extLst>
          </p:cNvPr>
          <p:cNvSpPr>
            <a:spLocks noGrp="1"/>
          </p:cNvSpPr>
          <p:nvPr>
            <p:ph type="sldNum" sz="quarter" idx="12"/>
          </p:nvPr>
        </p:nvSpPr>
        <p:spPr/>
        <p:txBody>
          <a:bodyPr/>
          <a:lstStyle/>
          <a:p>
            <a:fld id="{B54E7156-B443-48FC-B78F-C26BC1A99D46}" type="slidenum">
              <a:rPr kumimoji="1" lang="ja-JP" altLang="en-US" smtClean="0"/>
              <a:t>53</a:t>
            </a:fld>
            <a:endParaRPr kumimoji="1" lang="ja-JP" altLang="en-US"/>
          </a:p>
        </p:txBody>
      </p:sp>
      <p:pic>
        <p:nvPicPr>
          <p:cNvPr id="4" name="図 3">
            <a:extLst>
              <a:ext uri="{FF2B5EF4-FFF2-40B4-BE49-F238E27FC236}">
                <a16:creationId xmlns:a16="http://schemas.microsoft.com/office/drawing/2014/main" id="{CF7B3160-F53F-B9E7-3D62-56235D14B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3E4A4A14-3B26-3C60-241A-04765D657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678742"/>
            <a:ext cx="6245519" cy="3096463"/>
          </a:xfrm>
          <a:prstGeom prst="rect">
            <a:avLst/>
          </a:prstGeom>
        </p:spPr>
      </p:pic>
      <p:pic>
        <p:nvPicPr>
          <p:cNvPr id="7" name="図 6">
            <a:extLst>
              <a:ext uri="{FF2B5EF4-FFF2-40B4-BE49-F238E27FC236}">
                <a16:creationId xmlns:a16="http://schemas.microsoft.com/office/drawing/2014/main" id="{F11A7624-FF99-877F-179A-CC190A44D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9" name="図 8">
            <a:extLst>
              <a:ext uri="{FF2B5EF4-FFF2-40B4-BE49-F238E27FC236}">
                <a16:creationId xmlns:a16="http://schemas.microsoft.com/office/drawing/2014/main" id="{219B1D68-5B43-F5F3-D2E1-424FC8982D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187" y="2678743"/>
            <a:ext cx="6212931" cy="3103212"/>
          </a:xfrm>
          <a:prstGeom prst="rect">
            <a:avLst/>
          </a:prstGeom>
        </p:spPr>
      </p:pic>
      <p:sp>
        <p:nvSpPr>
          <p:cNvPr id="2" name="テキスト ボックス 1">
            <a:extLst>
              <a:ext uri="{FF2B5EF4-FFF2-40B4-BE49-F238E27FC236}">
                <a16:creationId xmlns:a16="http://schemas.microsoft.com/office/drawing/2014/main" id="{EC4DB61F-A24F-86E6-AFC1-EE2C023B7D73}"/>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131628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AFFA75-6E1D-C51D-2C58-890D8704068B}"/>
              </a:ext>
            </a:extLst>
          </p:cNvPr>
          <p:cNvSpPr>
            <a:spLocks noGrp="1"/>
          </p:cNvSpPr>
          <p:nvPr>
            <p:ph type="title"/>
          </p:nvPr>
        </p:nvSpPr>
        <p:spPr/>
        <p:txBody>
          <a:bodyPr/>
          <a:lstStyle/>
          <a:p>
            <a:r>
              <a:rPr kumimoji="1" lang="ja-JP" altLang="en-US" dirty="0"/>
              <a:t>支援が必要な人に対するアンケート</a:t>
            </a:r>
          </a:p>
        </p:txBody>
      </p:sp>
      <p:sp>
        <p:nvSpPr>
          <p:cNvPr id="4" name="スライド番号プレースホルダー 3">
            <a:extLst>
              <a:ext uri="{FF2B5EF4-FFF2-40B4-BE49-F238E27FC236}">
                <a16:creationId xmlns:a16="http://schemas.microsoft.com/office/drawing/2014/main" id="{97C162C4-E2D7-A7D0-7244-BF71DC4996EB}"/>
              </a:ext>
            </a:extLst>
          </p:cNvPr>
          <p:cNvSpPr>
            <a:spLocks noGrp="1"/>
          </p:cNvSpPr>
          <p:nvPr>
            <p:ph type="sldNum" sz="quarter" idx="12"/>
          </p:nvPr>
        </p:nvSpPr>
        <p:spPr/>
        <p:txBody>
          <a:bodyPr/>
          <a:lstStyle/>
          <a:p>
            <a:fld id="{B54E7156-B443-48FC-B78F-C26BC1A99D46}" type="slidenum">
              <a:rPr lang="ja-JP" altLang="en-US" smtClean="0"/>
              <a:pPr/>
              <a:t>54</a:t>
            </a:fld>
            <a:endParaRPr lang="ja-JP" altLang="en-US" dirty="0"/>
          </a:p>
        </p:txBody>
      </p:sp>
    </p:spTree>
    <p:extLst>
      <p:ext uri="{BB962C8B-B14F-4D97-AF65-F5344CB8AC3E}">
        <p14:creationId xmlns:p14="http://schemas.microsoft.com/office/powerpoint/2010/main" val="2984837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AD799316-88C7-1B0F-3704-911DF630266C}"/>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87C76448-6010-8680-4956-5701A0E07680}"/>
              </a:ext>
            </a:extLst>
          </p:cNvPr>
          <p:cNvSpPr>
            <a:spLocks noGrp="1"/>
          </p:cNvSpPr>
          <p:nvPr>
            <p:ph type="sldNum" sz="quarter" idx="12"/>
          </p:nvPr>
        </p:nvSpPr>
        <p:spPr/>
        <p:txBody>
          <a:bodyPr/>
          <a:lstStyle/>
          <a:p>
            <a:fld id="{B54E7156-B443-48FC-B78F-C26BC1A99D46}" type="slidenum">
              <a:rPr kumimoji="1" lang="ja-JP" altLang="en-US" smtClean="0"/>
              <a:t>55</a:t>
            </a:fld>
            <a:endParaRPr kumimoji="1" lang="ja-JP" altLang="en-US"/>
          </a:p>
        </p:txBody>
      </p:sp>
      <p:sp>
        <p:nvSpPr>
          <p:cNvPr id="2" name="タイトル 5">
            <a:extLst>
              <a:ext uri="{FF2B5EF4-FFF2-40B4-BE49-F238E27FC236}">
                <a16:creationId xmlns:a16="http://schemas.microsoft.com/office/drawing/2014/main" id="{49A738D1-5D8B-1A38-13AC-6BC35B50A14C}"/>
              </a:ext>
            </a:extLst>
          </p:cNvPr>
          <p:cNvSpPr txBox="1">
            <a:spLocks/>
          </p:cNvSpPr>
          <p:nvPr/>
        </p:nvSpPr>
        <p:spPr>
          <a:xfrm>
            <a:off x="838200" y="778213"/>
            <a:ext cx="10515600" cy="912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B" panose="02020700000000000000" pitchFamily="17" charset="-128"/>
                <a:ea typeface="UD デジタル 教科書体 N-B" panose="02020700000000000000" pitchFamily="17" charset="-128"/>
              </a:rPr>
              <a:t>支援が必要な人に対する画面（アンケート結果）</a:t>
            </a:r>
          </a:p>
        </p:txBody>
      </p:sp>
      <p:pic>
        <p:nvPicPr>
          <p:cNvPr id="4" name="図 3">
            <a:extLst>
              <a:ext uri="{FF2B5EF4-FFF2-40B4-BE49-F238E27FC236}">
                <a16:creationId xmlns:a16="http://schemas.microsoft.com/office/drawing/2014/main" id="{C1506E01-4C76-DCF9-2DA8-DF5EA4AAA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9" name="図 8">
            <a:extLst>
              <a:ext uri="{FF2B5EF4-FFF2-40B4-BE49-F238E27FC236}">
                <a16:creationId xmlns:a16="http://schemas.microsoft.com/office/drawing/2014/main" id="{7B91B2EC-2C78-0BFE-2D9F-4DA890B7F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1" name="図 10">
            <a:extLst>
              <a:ext uri="{FF2B5EF4-FFF2-40B4-BE49-F238E27FC236}">
                <a16:creationId xmlns:a16="http://schemas.microsoft.com/office/drawing/2014/main" id="{0B16C8F1-EB2D-001B-7E5B-829D8B099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7" y="2974298"/>
            <a:ext cx="6212689" cy="2807657"/>
          </a:xfrm>
          <a:prstGeom prst="rect">
            <a:avLst/>
          </a:prstGeom>
        </p:spPr>
      </p:pic>
      <p:sp>
        <p:nvSpPr>
          <p:cNvPr id="6" name="テキスト ボックス 5">
            <a:extLst>
              <a:ext uri="{FF2B5EF4-FFF2-40B4-BE49-F238E27FC236}">
                <a16:creationId xmlns:a16="http://schemas.microsoft.com/office/drawing/2014/main" id="{8BAD0ED0-51F8-5143-A376-1853393B06CF}"/>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737486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B5D7F67-7DFE-934F-41D9-224211E935D9}"/>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F2ADBECC-F7C4-7A8C-FFDB-CCB8D7A48A34}"/>
              </a:ext>
            </a:extLst>
          </p:cNvPr>
          <p:cNvSpPr>
            <a:spLocks noGrp="1"/>
          </p:cNvSpPr>
          <p:nvPr>
            <p:ph type="sldNum" sz="quarter" idx="12"/>
          </p:nvPr>
        </p:nvSpPr>
        <p:spPr/>
        <p:txBody>
          <a:bodyPr/>
          <a:lstStyle/>
          <a:p>
            <a:fld id="{B54E7156-B443-48FC-B78F-C26BC1A99D46}" type="slidenum">
              <a:rPr kumimoji="1" lang="ja-JP" altLang="en-US" smtClean="0"/>
              <a:t>56</a:t>
            </a:fld>
            <a:endParaRPr kumimoji="1" lang="ja-JP" altLang="en-US"/>
          </a:p>
        </p:txBody>
      </p:sp>
      <p:sp>
        <p:nvSpPr>
          <p:cNvPr id="2" name="タイトル 5">
            <a:extLst>
              <a:ext uri="{FF2B5EF4-FFF2-40B4-BE49-F238E27FC236}">
                <a16:creationId xmlns:a16="http://schemas.microsoft.com/office/drawing/2014/main" id="{A73E44B1-1D57-BD3A-DB39-818D829D7A50}"/>
              </a:ext>
            </a:extLst>
          </p:cNvPr>
          <p:cNvSpPr txBox="1">
            <a:spLocks/>
          </p:cNvSpPr>
          <p:nvPr/>
        </p:nvSpPr>
        <p:spPr>
          <a:xfrm>
            <a:off x="838200" y="778213"/>
            <a:ext cx="10515600" cy="912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B" panose="02020700000000000000" pitchFamily="17" charset="-128"/>
                <a:ea typeface="UD デジタル 教科書体 N-B" panose="02020700000000000000" pitchFamily="17" charset="-128"/>
              </a:rPr>
              <a:t>支援が必要な人に対する画面（アンケート結果）</a:t>
            </a:r>
          </a:p>
        </p:txBody>
      </p:sp>
      <p:pic>
        <p:nvPicPr>
          <p:cNvPr id="4" name="図 3">
            <a:extLst>
              <a:ext uri="{FF2B5EF4-FFF2-40B4-BE49-F238E27FC236}">
                <a16:creationId xmlns:a16="http://schemas.microsoft.com/office/drawing/2014/main" id="{354789A6-7377-BB1F-60DB-581082E85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8" name="図 7">
            <a:extLst>
              <a:ext uri="{FF2B5EF4-FFF2-40B4-BE49-F238E27FC236}">
                <a16:creationId xmlns:a16="http://schemas.microsoft.com/office/drawing/2014/main" id="{BD667B35-26E6-B625-4DE2-16826CBDE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962793"/>
            <a:ext cx="6212931" cy="2819162"/>
          </a:xfrm>
          <a:prstGeom prst="rect">
            <a:avLst/>
          </a:prstGeom>
        </p:spPr>
      </p:pic>
      <p:pic>
        <p:nvPicPr>
          <p:cNvPr id="10" name="図 9">
            <a:extLst>
              <a:ext uri="{FF2B5EF4-FFF2-40B4-BE49-F238E27FC236}">
                <a16:creationId xmlns:a16="http://schemas.microsoft.com/office/drawing/2014/main" id="{F2343828-2A7F-910E-9418-84223EDB78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sp>
        <p:nvSpPr>
          <p:cNvPr id="6" name="テキスト ボックス 5">
            <a:extLst>
              <a:ext uri="{FF2B5EF4-FFF2-40B4-BE49-F238E27FC236}">
                <a16:creationId xmlns:a16="http://schemas.microsoft.com/office/drawing/2014/main" id="{9763C9C8-839A-3F3D-6CA9-D0E40E31E25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74431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486EE0DA-6D08-8AC8-6B4E-BBDA95036315}"/>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39834D5-8F23-87EF-A086-03F40727720D}"/>
              </a:ext>
            </a:extLst>
          </p:cNvPr>
          <p:cNvSpPr>
            <a:spLocks noGrp="1"/>
          </p:cNvSpPr>
          <p:nvPr>
            <p:ph type="sldNum" sz="quarter" idx="12"/>
          </p:nvPr>
        </p:nvSpPr>
        <p:spPr/>
        <p:txBody>
          <a:bodyPr/>
          <a:lstStyle/>
          <a:p>
            <a:fld id="{B54E7156-B443-48FC-B78F-C26BC1A99D46}" type="slidenum">
              <a:rPr kumimoji="1" lang="ja-JP" altLang="en-US" smtClean="0"/>
              <a:t>57</a:t>
            </a:fld>
            <a:endParaRPr kumimoji="1" lang="ja-JP" altLang="en-US"/>
          </a:p>
        </p:txBody>
      </p:sp>
      <p:sp>
        <p:nvSpPr>
          <p:cNvPr id="2" name="タイトル 5">
            <a:extLst>
              <a:ext uri="{FF2B5EF4-FFF2-40B4-BE49-F238E27FC236}">
                <a16:creationId xmlns:a16="http://schemas.microsoft.com/office/drawing/2014/main" id="{AFDCBAF7-A4D6-9FC5-A3B0-D0D3D7D333A5}"/>
              </a:ext>
            </a:extLst>
          </p:cNvPr>
          <p:cNvSpPr txBox="1">
            <a:spLocks/>
          </p:cNvSpPr>
          <p:nvPr/>
        </p:nvSpPr>
        <p:spPr>
          <a:xfrm>
            <a:off x="838200" y="778213"/>
            <a:ext cx="10515600" cy="912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B" panose="02020700000000000000" pitchFamily="17" charset="-128"/>
                <a:ea typeface="UD デジタル 教科書体 N-B" panose="02020700000000000000" pitchFamily="17" charset="-128"/>
              </a:rPr>
              <a:t>支援が必要な人に対する画面（アンケート結果）</a:t>
            </a:r>
          </a:p>
        </p:txBody>
      </p:sp>
      <p:pic>
        <p:nvPicPr>
          <p:cNvPr id="4" name="図 3">
            <a:extLst>
              <a:ext uri="{FF2B5EF4-FFF2-40B4-BE49-F238E27FC236}">
                <a16:creationId xmlns:a16="http://schemas.microsoft.com/office/drawing/2014/main" id="{3E357EB5-32CF-68E4-21F5-EC2F9899F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8" name="図 7">
            <a:extLst>
              <a:ext uri="{FF2B5EF4-FFF2-40B4-BE49-F238E27FC236}">
                <a16:creationId xmlns:a16="http://schemas.microsoft.com/office/drawing/2014/main" id="{8D6B9812-A544-930B-54BD-1632FD980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82" y="1920588"/>
            <a:ext cx="5436908" cy="3861367"/>
          </a:xfrm>
          <a:prstGeom prst="rect">
            <a:avLst/>
          </a:prstGeom>
        </p:spPr>
      </p:pic>
      <p:pic>
        <p:nvPicPr>
          <p:cNvPr id="10" name="図 9">
            <a:extLst>
              <a:ext uri="{FF2B5EF4-FFF2-40B4-BE49-F238E27FC236}">
                <a16:creationId xmlns:a16="http://schemas.microsoft.com/office/drawing/2014/main" id="{153EC754-C1BF-8E76-E757-53FBCF136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7" y="2960902"/>
            <a:ext cx="6212931" cy="2814303"/>
          </a:xfrm>
          <a:prstGeom prst="rect">
            <a:avLst/>
          </a:prstGeom>
        </p:spPr>
      </p:pic>
      <p:sp>
        <p:nvSpPr>
          <p:cNvPr id="6" name="テキスト ボックス 5">
            <a:extLst>
              <a:ext uri="{FF2B5EF4-FFF2-40B4-BE49-F238E27FC236}">
                <a16:creationId xmlns:a16="http://schemas.microsoft.com/office/drawing/2014/main" id="{4DB5C8C5-DD81-98C1-0CD5-FA31F41E7475}"/>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953683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9A9D684C-6ADD-002A-DCCC-CEF35F70416B}"/>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00E6AB1A-22E4-77A0-3C26-8F0A9F6DDF41}"/>
              </a:ext>
            </a:extLst>
          </p:cNvPr>
          <p:cNvSpPr>
            <a:spLocks noGrp="1"/>
          </p:cNvSpPr>
          <p:nvPr>
            <p:ph type="sldNum" sz="quarter" idx="12"/>
          </p:nvPr>
        </p:nvSpPr>
        <p:spPr/>
        <p:txBody>
          <a:bodyPr/>
          <a:lstStyle/>
          <a:p>
            <a:fld id="{B54E7156-B443-48FC-B78F-C26BC1A99D46}" type="slidenum">
              <a:rPr kumimoji="1" lang="ja-JP" altLang="en-US" smtClean="0"/>
              <a:t>58</a:t>
            </a:fld>
            <a:endParaRPr kumimoji="1" lang="ja-JP" altLang="en-US"/>
          </a:p>
        </p:txBody>
      </p:sp>
      <p:sp>
        <p:nvSpPr>
          <p:cNvPr id="2" name="タイトル 5">
            <a:extLst>
              <a:ext uri="{FF2B5EF4-FFF2-40B4-BE49-F238E27FC236}">
                <a16:creationId xmlns:a16="http://schemas.microsoft.com/office/drawing/2014/main" id="{9B724535-A3B4-4673-5A15-25EB86B15D8C}"/>
              </a:ext>
            </a:extLst>
          </p:cNvPr>
          <p:cNvSpPr txBox="1">
            <a:spLocks/>
          </p:cNvSpPr>
          <p:nvPr/>
        </p:nvSpPr>
        <p:spPr>
          <a:xfrm>
            <a:off x="838200" y="778213"/>
            <a:ext cx="10515600" cy="912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B" panose="02020700000000000000" pitchFamily="17" charset="-128"/>
                <a:ea typeface="UD デジタル 教科書体 N-B" panose="02020700000000000000" pitchFamily="17" charset="-128"/>
              </a:rPr>
              <a:t>支援が必要な人に対する画面（アンケート結果）</a:t>
            </a:r>
          </a:p>
        </p:txBody>
      </p:sp>
      <p:pic>
        <p:nvPicPr>
          <p:cNvPr id="4" name="図 3">
            <a:extLst>
              <a:ext uri="{FF2B5EF4-FFF2-40B4-BE49-F238E27FC236}">
                <a16:creationId xmlns:a16="http://schemas.microsoft.com/office/drawing/2014/main" id="{A9FABB2B-F0A6-FE68-1F64-CAF072032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8" name="図 7">
            <a:extLst>
              <a:ext uri="{FF2B5EF4-FFF2-40B4-BE49-F238E27FC236}">
                <a16:creationId xmlns:a16="http://schemas.microsoft.com/office/drawing/2014/main" id="{B682A71C-13B1-78F2-A745-CD92A5FF2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31EA42E9-A1DA-7C27-E5B5-EE76C9FED9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7" y="2967548"/>
            <a:ext cx="6212689" cy="2807657"/>
          </a:xfrm>
          <a:prstGeom prst="rect">
            <a:avLst/>
          </a:prstGeom>
        </p:spPr>
      </p:pic>
      <p:sp>
        <p:nvSpPr>
          <p:cNvPr id="6" name="テキスト ボックス 5">
            <a:extLst>
              <a:ext uri="{FF2B5EF4-FFF2-40B4-BE49-F238E27FC236}">
                <a16:creationId xmlns:a16="http://schemas.microsoft.com/office/drawing/2014/main" id="{3350D262-3828-502D-4D3E-002B5010CCB5}"/>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359644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4933AF1E-B81A-5C87-37BA-570E5CDDFF6A}"/>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499BFB4F-9DE0-7E8C-3D70-A47C0C0EFE83}"/>
              </a:ext>
            </a:extLst>
          </p:cNvPr>
          <p:cNvSpPr>
            <a:spLocks noGrp="1"/>
          </p:cNvSpPr>
          <p:nvPr>
            <p:ph type="sldNum" sz="quarter" idx="12"/>
          </p:nvPr>
        </p:nvSpPr>
        <p:spPr/>
        <p:txBody>
          <a:bodyPr/>
          <a:lstStyle/>
          <a:p>
            <a:fld id="{B54E7156-B443-48FC-B78F-C26BC1A99D46}" type="slidenum">
              <a:rPr kumimoji="1" lang="ja-JP" altLang="en-US" smtClean="0"/>
              <a:t>59</a:t>
            </a:fld>
            <a:endParaRPr kumimoji="1" lang="ja-JP" altLang="en-US"/>
          </a:p>
        </p:txBody>
      </p:sp>
      <p:sp>
        <p:nvSpPr>
          <p:cNvPr id="2" name="タイトル 5">
            <a:extLst>
              <a:ext uri="{FF2B5EF4-FFF2-40B4-BE49-F238E27FC236}">
                <a16:creationId xmlns:a16="http://schemas.microsoft.com/office/drawing/2014/main" id="{DD9514D7-14AF-B1A4-3D9E-F284B2E882C2}"/>
              </a:ext>
            </a:extLst>
          </p:cNvPr>
          <p:cNvSpPr txBox="1">
            <a:spLocks/>
          </p:cNvSpPr>
          <p:nvPr/>
        </p:nvSpPr>
        <p:spPr>
          <a:xfrm>
            <a:off x="838200" y="778213"/>
            <a:ext cx="10515600" cy="912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B" panose="02020700000000000000" pitchFamily="17" charset="-128"/>
                <a:ea typeface="UD デジタル 教科書体 N-B" panose="02020700000000000000" pitchFamily="17" charset="-128"/>
              </a:rPr>
              <a:t>支援が必要な人に対する画面（アンケート結果）</a:t>
            </a:r>
          </a:p>
        </p:txBody>
      </p:sp>
      <p:pic>
        <p:nvPicPr>
          <p:cNvPr id="4" name="図 3">
            <a:extLst>
              <a:ext uri="{FF2B5EF4-FFF2-40B4-BE49-F238E27FC236}">
                <a16:creationId xmlns:a16="http://schemas.microsoft.com/office/drawing/2014/main" id="{2754E7F2-99FA-4CFD-3A77-5CA617ACB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8" name="図 7">
            <a:extLst>
              <a:ext uri="{FF2B5EF4-FFF2-40B4-BE49-F238E27FC236}">
                <a16:creationId xmlns:a16="http://schemas.microsoft.com/office/drawing/2014/main" id="{5324CC2A-EA1A-7F3F-5755-B96D8FC42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91495C93-0A80-3664-CF4C-45456A34B4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7" y="2967548"/>
            <a:ext cx="6224636" cy="2807657"/>
          </a:xfrm>
          <a:prstGeom prst="rect">
            <a:avLst/>
          </a:prstGeom>
        </p:spPr>
      </p:pic>
      <p:sp>
        <p:nvSpPr>
          <p:cNvPr id="6" name="テキスト ボックス 5">
            <a:extLst>
              <a:ext uri="{FF2B5EF4-FFF2-40B4-BE49-F238E27FC236}">
                <a16:creationId xmlns:a16="http://schemas.microsoft.com/office/drawing/2014/main" id="{344B4E5A-6DC3-BC9B-230B-C81C16D4FDA9}"/>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325404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C7402E7-285F-0253-6845-1A8A773FD5A0}"/>
            </a:ext>
          </a:extLst>
        </p:cNvPr>
        <p:cNvGrpSpPr/>
        <p:nvPr/>
      </p:nvGrpSpPr>
      <p:grpSpPr>
        <a:xfrm>
          <a:off x="0" y="0"/>
          <a:ext cx="0" cy="0"/>
          <a:chOff x="0" y="0"/>
          <a:chExt cx="0" cy="0"/>
        </a:xfrm>
      </p:grpSpPr>
      <p:sp>
        <p:nvSpPr>
          <p:cNvPr id="13" name="スライド番号プレースホルダー 12">
            <a:extLst>
              <a:ext uri="{FF2B5EF4-FFF2-40B4-BE49-F238E27FC236}">
                <a16:creationId xmlns:a16="http://schemas.microsoft.com/office/drawing/2014/main" id="{183E984B-378F-338A-88AA-9932DE29FA30}"/>
              </a:ext>
            </a:extLst>
          </p:cNvPr>
          <p:cNvSpPr>
            <a:spLocks noGrp="1"/>
          </p:cNvSpPr>
          <p:nvPr>
            <p:ph type="sldNum" sz="quarter" idx="12"/>
          </p:nvPr>
        </p:nvSpPr>
        <p:spPr/>
        <p:txBody>
          <a:bodyPr/>
          <a:lstStyle/>
          <a:p>
            <a:fld id="{B54E7156-B443-48FC-B78F-C26BC1A99D46}" type="slidenum">
              <a:rPr kumimoji="1" lang="ja-JP" altLang="en-US" smtClean="0"/>
              <a:t>6</a:t>
            </a:fld>
            <a:endParaRPr kumimoji="1" lang="ja-JP" altLang="en-US"/>
          </a:p>
        </p:txBody>
      </p:sp>
      <p:pic>
        <p:nvPicPr>
          <p:cNvPr id="7" name="図 6">
            <a:extLst>
              <a:ext uri="{FF2B5EF4-FFF2-40B4-BE49-F238E27FC236}">
                <a16:creationId xmlns:a16="http://schemas.microsoft.com/office/drawing/2014/main" id="{BD00241C-C407-DE13-25C3-811893408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26" y="1160688"/>
            <a:ext cx="5903034" cy="3828079"/>
          </a:xfrm>
          <a:prstGeom prst="rect">
            <a:avLst/>
          </a:prstGeom>
        </p:spPr>
      </p:pic>
      <p:sp>
        <p:nvSpPr>
          <p:cNvPr id="2" name="テキスト ボックス 1">
            <a:extLst>
              <a:ext uri="{FF2B5EF4-FFF2-40B4-BE49-F238E27FC236}">
                <a16:creationId xmlns:a16="http://schemas.microsoft.com/office/drawing/2014/main" id="{A1C4C956-3A97-10BA-05E7-2BE34E333598}"/>
              </a:ext>
            </a:extLst>
          </p:cNvPr>
          <p:cNvSpPr txBox="1"/>
          <p:nvPr/>
        </p:nvSpPr>
        <p:spPr>
          <a:xfrm>
            <a:off x="-1" y="6606550"/>
            <a:ext cx="11119557"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災害対応能力の維持向上のための地域コミュニティのあり方に関する検討会</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消防庁国民保護・防災部 防災課</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5">
                  <a:extLst>
                    <a:ext uri="{A12FA001-AC4F-418D-AE19-62706E023703}">
                      <ahyp:hlinkClr xmlns:ahyp="http://schemas.microsoft.com/office/drawing/2018/hyperlinkcolor" val="tx"/>
                    </a:ext>
                  </a:extLst>
                </a:hlinkClick>
              </a:rPr>
              <a:t>「社会意識に関する世論調査」の概要</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pic>
        <p:nvPicPr>
          <p:cNvPr id="4" name="図 3">
            <a:extLst>
              <a:ext uri="{FF2B5EF4-FFF2-40B4-BE49-F238E27FC236}">
                <a16:creationId xmlns:a16="http://schemas.microsoft.com/office/drawing/2014/main" id="{2ADE1D0D-E926-FF45-55EA-282F47FBB7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5060" y="3188484"/>
            <a:ext cx="5903035" cy="1800283"/>
          </a:xfrm>
          <a:prstGeom prst="rect">
            <a:avLst/>
          </a:prstGeom>
        </p:spPr>
      </p:pic>
      <p:sp>
        <p:nvSpPr>
          <p:cNvPr id="3" name="テキスト ボックス 2">
            <a:extLst>
              <a:ext uri="{FF2B5EF4-FFF2-40B4-BE49-F238E27FC236}">
                <a16:creationId xmlns:a16="http://schemas.microsoft.com/office/drawing/2014/main" id="{1A9D4426-E21C-51CF-AC8A-E2BD9A92AE41}"/>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Limits of</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Mutual</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Assistance by Local Communities</a:t>
            </a:r>
            <a:endParaRPr kumimoji="1" lang="ja-JP" altLang="en-US" sz="4000" dirty="0"/>
          </a:p>
        </p:txBody>
      </p:sp>
      <p:sp>
        <p:nvSpPr>
          <p:cNvPr id="10" name="テキスト ボックス 9">
            <a:extLst>
              <a:ext uri="{FF2B5EF4-FFF2-40B4-BE49-F238E27FC236}">
                <a16:creationId xmlns:a16="http://schemas.microsoft.com/office/drawing/2014/main" id="{24459DAE-1385-4C83-3CC3-E6E1C2273D27}"/>
              </a:ext>
            </a:extLst>
          </p:cNvPr>
          <p:cNvSpPr txBox="1"/>
          <p:nvPr/>
        </p:nvSpPr>
        <p:spPr>
          <a:xfrm>
            <a:off x="292026" y="5202922"/>
            <a:ext cx="11340821" cy="1384995"/>
          </a:xfrm>
          <a:prstGeom prst="rect">
            <a:avLst/>
          </a:prstGeom>
          <a:noFill/>
        </p:spPr>
        <p:txBody>
          <a:bodyPr wrap="square" rtlCol="0">
            <a:spAutoFit/>
          </a:bodyPr>
          <a:lstStyle/>
          <a:p>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1.</a:t>
            </a:r>
            <a:r>
              <a:rPr lang="ja-JP" altLang="en-US" sz="28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Efforts to thicken the local community</a:t>
            </a:r>
          </a:p>
          <a:p>
            <a:r>
              <a:rPr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2.  Efforts to help each other even if there is no local community (people who do not know each other at all)</a:t>
            </a:r>
          </a:p>
        </p:txBody>
      </p:sp>
      <p:sp>
        <p:nvSpPr>
          <p:cNvPr id="5" name="テキスト ボックス 4">
            <a:extLst>
              <a:ext uri="{FF2B5EF4-FFF2-40B4-BE49-F238E27FC236}">
                <a16:creationId xmlns:a16="http://schemas.microsoft.com/office/drawing/2014/main" id="{520EEFB9-AD57-6949-A961-467D18DC8CC3}"/>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1061480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D0442994-B099-5232-64FA-1A3C1102558A}"/>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B66AF001-2C27-2CD2-0E93-8806172023B8}"/>
              </a:ext>
            </a:extLst>
          </p:cNvPr>
          <p:cNvSpPr/>
          <p:nvPr/>
        </p:nvSpPr>
        <p:spPr>
          <a:xfrm>
            <a:off x="271019" y="1192743"/>
            <a:ext cx="6573048" cy="39682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スライド番号プレースホルダー 12">
            <a:extLst>
              <a:ext uri="{FF2B5EF4-FFF2-40B4-BE49-F238E27FC236}">
                <a16:creationId xmlns:a16="http://schemas.microsoft.com/office/drawing/2014/main" id="{FC9F2B5B-FDEE-FC0B-7C17-DF0C085EB09C}"/>
              </a:ext>
            </a:extLst>
          </p:cNvPr>
          <p:cNvSpPr>
            <a:spLocks noGrp="1"/>
          </p:cNvSpPr>
          <p:nvPr>
            <p:ph type="sldNum" sz="quarter" idx="12"/>
          </p:nvPr>
        </p:nvSpPr>
        <p:spPr/>
        <p:txBody>
          <a:bodyPr/>
          <a:lstStyle/>
          <a:p>
            <a:fld id="{B54E7156-B443-48FC-B78F-C26BC1A99D46}" type="slidenum">
              <a:rPr kumimoji="1" lang="ja-JP" altLang="en-US" smtClean="0"/>
              <a:t>60</a:t>
            </a:fld>
            <a:endParaRPr kumimoji="1" lang="ja-JP" altLang="en-US"/>
          </a:p>
        </p:txBody>
      </p:sp>
      <p:sp>
        <p:nvSpPr>
          <p:cNvPr id="5" name="テキスト ボックス 4">
            <a:extLst>
              <a:ext uri="{FF2B5EF4-FFF2-40B4-BE49-F238E27FC236}">
                <a16:creationId xmlns:a16="http://schemas.microsoft.com/office/drawing/2014/main" id="{9635F33D-886A-FC1F-504A-19391B16D287}"/>
              </a:ext>
            </a:extLst>
          </p:cNvPr>
          <p:cNvSpPr txBox="1"/>
          <p:nvPr/>
        </p:nvSpPr>
        <p:spPr>
          <a:xfrm>
            <a:off x="0" y="5161012"/>
            <a:ext cx="12192000" cy="1384995"/>
          </a:xfrm>
          <a:prstGeom prst="rect">
            <a:avLst/>
          </a:prstGeom>
          <a:noFill/>
        </p:spPr>
        <p:txBody>
          <a:bodyPr wrap="square" rtlCol="0">
            <a:spAutoFit/>
          </a:bodyPr>
          <a:lstStyle/>
          <a:p>
            <a:r>
              <a:rPr lang="ja-JP" altLang="en-US" sz="28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Visualization of the timeframe for evacuation </a:t>
            </a:r>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and risks faced during disasters</a:t>
            </a:r>
          </a:p>
          <a:p>
            <a:r>
              <a:rPr lang="ja-JP" altLang="en-US" sz="28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Propose an information platform </a:t>
            </a:r>
            <a:r>
              <a:rPr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that can assist evacuation safely by those who can help, and </a:t>
            </a:r>
            <a:r>
              <a:rPr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organize the requirements</a:t>
            </a:r>
          </a:p>
        </p:txBody>
      </p:sp>
      <p:sp>
        <p:nvSpPr>
          <p:cNvPr id="10" name="テキスト ボックス 9">
            <a:extLst>
              <a:ext uri="{FF2B5EF4-FFF2-40B4-BE49-F238E27FC236}">
                <a16:creationId xmlns:a16="http://schemas.microsoft.com/office/drawing/2014/main" id="{73A72D8D-C5A1-02AE-21B4-8EBC23DC2819}"/>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Overview of Previous Research</a:t>
            </a:r>
            <a:endParaRPr kumimoji="1" lang="ja-JP" altLang="en-US" sz="4000" dirty="0">
              <a:latin typeface="Times New Roman" panose="02020603050405020304" pitchFamily="18" charset="0"/>
              <a:cs typeface="Times New Roman" panose="02020603050405020304" pitchFamily="18" charset="0"/>
            </a:endParaRPr>
          </a:p>
        </p:txBody>
      </p:sp>
      <p:pic>
        <p:nvPicPr>
          <p:cNvPr id="12" name="図 11">
            <a:extLst>
              <a:ext uri="{FF2B5EF4-FFF2-40B4-BE49-F238E27FC236}">
                <a16:creationId xmlns:a16="http://schemas.microsoft.com/office/drawing/2014/main" id="{DD4B7B38-E392-569F-6E54-63F24E88C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44" y="656639"/>
            <a:ext cx="3924128" cy="4504373"/>
          </a:xfrm>
          <a:prstGeom prst="rect">
            <a:avLst/>
          </a:prstGeom>
        </p:spPr>
      </p:pic>
      <p:sp>
        <p:nvSpPr>
          <p:cNvPr id="14" name="テキスト ボックス 13">
            <a:extLst>
              <a:ext uri="{FF2B5EF4-FFF2-40B4-BE49-F238E27FC236}">
                <a16:creationId xmlns:a16="http://schemas.microsoft.com/office/drawing/2014/main" id="{E8BE6419-1138-8885-1519-9A54A476D55B}"/>
              </a:ext>
            </a:extLst>
          </p:cNvPr>
          <p:cNvSpPr txBox="1"/>
          <p:nvPr/>
        </p:nvSpPr>
        <p:spPr>
          <a:xfrm>
            <a:off x="0" y="6606550"/>
            <a:ext cx="6031026"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都市災害時の避難行動における共助支援プラットフォームの提案</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
        <p:nvSpPr>
          <p:cNvPr id="2" name="テキスト ボックス 1">
            <a:extLst>
              <a:ext uri="{FF2B5EF4-FFF2-40B4-BE49-F238E27FC236}">
                <a16:creationId xmlns:a16="http://schemas.microsoft.com/office/drawing/2014/main" id="{C5617AF5-3A9D-CDFF-87EB-4817FAD8E6C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3" name="楕円 2">
            <a:extLst>
              <a:ext uri="{FF2B5EF4-FFF2-40B4-BE49-F238E27FC236}">
                <a16:creationId xmlns:a16="http://schemas.microsoft.com/office/drawing/2014/main" id="{203D919C-D938-1A19-9E17-9C72B958E892}"/>
              </a:ext>
            </a:extLst>
          </p:cNvPr>
          <p:cNvSpPr/>
          <p:nvPr/>
        </p:nvSpPr>
        <p:spPr>
          <a:xfrm>
            <a:off x="779957" y="1765645"/>
            <a:ext cx="2324754" cy="828697"/>
          </a:xfrm>
          <a:prstGeom prst="ellipse">
            <a:avLst/>
          </a:prstGeom>
          <a:noFill/>
          <a:ln w="38100">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1DBF1DC5-066D-07D1-C468-B59EA95A8C59}"/>
              </a:ext>
            </a:extLst>
          </p:cNvPr>
          <p:cNvSpPr/>
          <p:nvPr/>
        </p:nvSpPr>
        <p:spPr>
          <a:xfrm>
            <a:off x="4837825" y="1962027"/>
            <a:ext cx="1127051" cy="435935"/>
          </a:xfrm>
          <a:prstGeom prst="ellipse">
            <a:avLst/>
          </a:prstGeom>
          <a:solidFill>
            <a:srgbClr val="FF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8B8676FB-CE59-2757-5E3C-E59B441049E4}"/>
              </a:ext>
            </a:extLst>
          </p:cNvPr>
          <p:cNvSpPr txBox="1"/>
          <p:nvPr/>
        </p:nvSpPr>
        <p:spPr>
          <a:xfrm>
            <a:off x="4931088" y="1614216"/>
            <a:ext cx="932686" cy="369332"/>
          </a:xfrm>
          <a:prstGeom prst="rect">
            <a:avLst/>
          </a:prstGeom>
          <a:noFill/>
        </p:spPr>
        <p:txBody>
          <a:bodyPr wrap="square" rtlCol="0">
            <a:spAutoFit/>
          </a:bodyPr>
          <a:lstStyle/>
          <a:p>
            <a:r>
              <a:rPr kumimoji="1" lang="ja-JP" altLang="en-US"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支援者</a:t>
            </a:r>
          </a:p>
        </p:txBody>
      </p:sp>
      <p:sp>
        <p:nvSpPr>
          <p:cNvPr id="9" name="楕円 8">
            <a:extLst>
              <a:ext uri="{FF2B5EF4-FFF2-40B4-BE49-F238E27FC236}">
                <a16:creationId xmlns:a16="http://schemas.microsoft.com/office/drawing/2014/main" id="{464F5F07-DA6C-1481-C3AE-5151E160BA7C}"/>
              </a:ext>
            </a:extLst>
          </p:cNvPr>
          <p:cNvSpPr/>
          <p:nvPr/>
        </p:nvSpPr>
        <p:spPr>
          <a:xfrm>
            <a:off x="4242401" y="3470494"/>
            <a:ext cx="2310061" cy="1304169"/>
          </a:xfrm>
          <a:prstGeom prst="ellipse">
            <a:avLst/>
          </a:prstGeom>
          <a:solidFill>
            <a:srgbClr val="FF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6373E57E-9104-4E7E-06EC-396EB2B4782E}"/>
              </a:ext>
            </a:extLst>
          </p:cNvPr>
          <p:cNvSpPr txBox="1"/>
          <p:nvPr/>
        </p:nvSpPr>
        <p:spPr>
          <a:xfrm>
            <a:off x="4729250" y="3523968"/>
            <a:ext cx="1344197" cy="646331"/>
          </a:xfrm>
          <a:prstGeom prst="rect">
            <a:avLst/>
          </a:prstGeom>
          <a:noFill/>
        </p:spPr>
        <p:txBody>
          <a:bodyPr wrap="square" rtlCol="0">
            <a:spAutoFit/>
          </a:bodyPr>
          <a:lstStyle/>
          <a:p>
            <a:pPr algn="ctr"/>
            <a:r>
              <a:rPr lang="en-US" altLang="ja-JP"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a:t>
            </a:r>
            <a:r>
              <a:rPr lang="ja-JP" altLang="en-US"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潜在的な</a:t>
            </a:r>
            <a:r>
              <a:rPr lang="en-US" altLang="ja-JP"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a:t>
            </a:r>
          </a:p>
          <a:p>
            <a:pPr algn="ctr"/>
            <a:r>
              <a:rPr lang="ja-JP" altLang="en-US"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支援者</a:t>
            </a:r>
            <a:endParaRPr lang="en-US" altLang="ja-JP"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endParaRPr>
          </a:p>
        </p:txBody>
      </p:sp>
      <p:sp>
        <p:nvSpPr>
          <p:cNvPr id="15" name="楕円 14">
            <a:extLst>
              <a:ext uri="{FF2B5EF4-FFF2-40B4-BE49-F238E27FC236}">
                <a16:creationId xmlns:a16="http://schemas.microsoft.com/office/drawing/2014/main" id="{1860F7CD-9E9A-8CC3-621A-85744621C3F5}"/>
              </a:ext>
            </a:extLst>
          </p:cNvPr>
          <p:cNvSpPr/>
          <p:nvPr/>
        </p:nvSpPr>
        <p:spPr>
          <a:xfrm>
            <a:off x="4829368" y="4167651"/>
            <a:ext cx="1127051" cy="435935"/>
          </a:xfrm>
          <a:prstGeom prst="ellipse">
            <a:avLst/>
          </a:prstGeom>
          <a:noFill/>
          <a:ln w="38100">
            <a:solidFill>
              <a:srgbClr val="FFCC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楕円 17">
            <a:extLst>
              <a:ext uri="{FF2B5EF4-FFF2-40B4-BE49-F238E27FC236}">
                <a16:creationId xmlns:a16="http://schemas.microsoft.com/office/drawing/2014/main" id="{BB2FE69C-2833-01D1-31F7-E4F1082A452D}"/>
              </a:ext>
            </a:extLst>
          </p:cNvPr>
          <p:cNvSpPr/>
          <p:nvPr/>
        </p:nvSpPr>
        <p:spPr>
          <a:xfrm>
            <a:off x="1383036" y="1997932"/>
            <a:ext cx="1118594" cy="382131"/>
          </a:xfrm>
          <a:prstGeom prst="ellipse">
            <a:avLst/>
          </a:prstGeom>
          <a:solidFill>
            <a:srgbClr val="00CCFF"/>
          </a:solidFill>
          <a:ln w="38100">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6F3BD93-3EC0-4066-6EF6-FCB5E048496C}"/>
              </a:ext>
            </a:extLst>
          </p:cNvPr>
          <p:cNvSpPr txBox="1"/>
          <p:nvPr/>
        </p:nvSpPr>
        <p:spPr>
          <a:xfrm>
            <a:off x="1099311" y="1377918"/>
            <a:ext cx="1883779" cy="369332"/>
          </a:xfrm>
          <a:prstGeom prst="rect">
            <a:avLst/>
          </a:prstGeom>
          <a:noFill/>
        </p:spPr>
        <p:txBody>
          <a:bodyPr wrap="square" rtlCol="0">
            <a:spAutoFit/>
          </a:bodyPr>
          <a:lstStyle/>
          <a:p>
            <a:r>
              <a:rPr kumimoji="1" lang="ja-JP" altLang="en-US"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支援が必要な人</a:t>
            </a:r>
          </a:p>
        </p:txBody>
      </p:sp>
      <p:sp>
        <p:nvSpPr>
          <p:cNvPr id="20" name="楕円 19">
            <a:extLst>
              <a:ext uri="{FF2B5EF4-FFF2-40B4-BE49-F238E27FC236}">
                <a16:creationId xmlns:a16="http://schemas.microsoft.com/office/drawing/2014/main" id="{CCEFD3E4-1173-44DE-A0E6-2290987ED023}"/>
              </a:ext>
            </a:extLst>
          </p:cNvPr>
          <p:cNvSpPr/>
          <p:nvPr/>
        </p:nvSpPr>
        <p:spPr>
          <a:xfrm>
            <a:off x="779956" y="3657934"/>
            <a:ext cx="2324754" cy="828697"/>
          </a:xfrm>
          <a:prstGeom prst="ellipse">
            <a:avLst/>
          </a:prstGeom>
          <a:solidFill>
            <a:srgbClr val="00CCFF"/>
          </a:solidFill>
          <a:ln w="38100">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6FA75E8D-641E-B58A-87AC-703F00C90AB7}"/>
              </a:ext>
            </a:extLst>
          </p:cNvPr>
          <p:cNvSpPr/>
          <p:nvPr/>
        </p:nvSpPr>
        <p:spPr>
          <a:xfrm>
            <a:off x="1373526" y="3915813"/>
            <a:ext cx="1118594" cy="382131"/>
          </a:xfrm>
          <a:prstGeom prst="ellipse">
            <a:avLst/>
          </a:prstGeom>
          <a:solidFill>
            <a:srgbClr val="00CCFF"/>
          </a:solidFill>
          <a:ln w="38100">
            <a:solidFill>
              <a:srgbClr val="66FF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6FCC2BC-7803-D6DE-0F29-6267CE9EA769}"/>
              </a:ext>
            </a:extLst>
          </p:cNvPr>
          <p:cNvSpPr txBox="1"/>
          <p:nvPr/>
        </p:nvSpPr>
        <p:spPr>
          <a:xfrm>
            <a:off x="1260979" y="2625353"/>
            <a:ext cx="1381805" cy="646331"/>
          </a:xfrm>
          <a:prstGeom prst="rect">
            <a:avLst/>
          </a:prstGeom>
          <a:noFill/>
        </p:spPr>
        <p:txBody>
          <a:bodyPr wrap="square" rtlCol="0">
            <a:spAutoFit/>
          </a:bodyPr>
          <a:lstStyle/>
          <a:p>
            <a:pPr algn="ctr"/>
            <a:r>
              <a:rPr kumimoji="1" lang="ja-JP" altLang="en-US"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支援を受け</a:t>
            </a:r>
            <a:endParaRPr kumimoji="1" lang="en-US" altLang="ja-JP"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endParaRPr>
          </a:p>
          <a:p>
            <a:pPr algn="ctr"/>
            <a:r>
              <a:rPr kumimoji="1" lang="ja-JP" altLang="en-US"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られる人</a:t>
            </a:r>
          </a:p>
        </p:txBody>
      </p:sp>
      <p:cxnSp>
        <p:nvCxnSpPr>
          <p:cNvPr id="36" name="直線矢印コネクタ 35">
            <a:extLst>
              <a:ext uri="{FF2B5EF4-FFF2-40B4-BE49-F238E27FC236}">
                <a16:creationId xmlns:a16="http://schemas.microsoft.com/office/drawing/2014/main" id="{8835F93F-0085-36B5-E791-B8CF1FD780CD}"/>
              </a:ext>
            </a:extLst>
          </p:cNvPr>
          <p:cNvCxnSpPr>
            <a:cxnSpLocks/>
            <a:endCxn id="18" idx="4"/>
          </p:cNvCxnSpPr>
          <p:nvPr/>
        </p:nvCxnSpPr>
        <p:spPr>
          <a:xfrm flipH="1" flipV="1">
            <a:off x="1942333" y="2380063"/>
            <a:ext cx="9548" cy="245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216B44A9-A87E-9F86-F2D3-81A641C147F9}"/>
              </a:ext>
            </a:extLst>
          </p:cNvPr>
          <p:cNvCxnSpPr>
            <a:stCxn id="18" idx="2"/>
            <a:endCxn id="20" idx="2"/>
          </p:cNvCxnSpPr>
          <p:nvPr/>
        </p:nvCxnSpPr>
        <p:spPr>
          <a:xfrm flipH="1">
            <a:off x="779956" y="2188998"/>
            <a:ext cx="603080" cy="1883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2D484CE9-CD3F-E800-095B-870CD69DA8F9}"/>
              </a:ext>
            </a:extLst>
          </p:cNvPr>
          <p:cNvCxnSpPr>
            <a:cxnSpLocks/>
            <a:stCxn id="18" idx="6"/>
            <a:endCxn id="20" idx="6"/>
          </p:cNvCxnSpPr>
          <p:nvPr/>
        </p:nvCxnSpPr>
        <p:spPr>
          <a:xfrm>
            <a:off x="2501630" y="2188998"/>
            <a:ext cx="603080" cy="18832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矢印: 右 50">
            <a:extLst>
              <a:ext uri="{FF2B5EF4-FFF2-40B4-BE49-F238E27FC236}">
                <a16:creationId xmlns:a16="http://schemas.microsoft.com/office/drawing/2014/main" id="{B14D91CD-0AAD-01B3-2F6C-EB835C99E09B}"/>
              </a:ext>
            </a:extLst>
          </p:cNvPr>
          <p:cNvSpPr/>
          <p:nvPr/>
        </p:nvSpPr>
        <p:spPr>
          <a:xfrm flipH="1">
            <a:off x="2551158" y="2037333"/>
            <a:ext cx="2199910" cy="314226"/>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右 51">
            <a:extLst>
              <a:ext uri="{FF2B5EF4-FFF2-40B4-BE49-F238E27FC236}">
                <a16:creationId xmlns:a16="http://schemas.microsoft.com/office/drawing/2014/main" id="{369CBCEB-42FE-7290-2AC0-8DDF2D44C3E2}"/>
              </a:ext>
            </a:extLst>
          </p:cNvPr>
          <p:cNvSpPr/>
          <p:nvPr/>
        </p:nvSpPr>
        <p:spPr>
          <a:xfrm flipH="1">
            <a:off x="3125224" y="3916992"/>
            <a:ext cx="1077566" cy="314226"/>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4BA069E7-A6E7-217A-720F-3AF6F0AA861C}"/>
              </a:ext>
            </a:extLst>
          </p:cNvPr>
          <p:cNvSpPr txBox="1"/>
          <p:nvPr/>
        </p:nvSpPr>
        <p:spPr>
          <a:xfrm>
            <a:off x="3225200" y="1830606"/>
            <a:ext cx="1378884" cy="323165"/>
          </a:xfrm>
          <a:prstGeom prst="rect">
            <a:avLst/>
          </a:prstGeom>
          <a:noFill/>
        </p:spPr>
        <p:txBody>
          <a:bodyPr wrap="square" rtlCol="0">
            <a:spAutoFit/>
          </a:bodyPr>
          <a:lstStyle/>
          <a:p>
            <a:r>
              <a:rPr kumimoji="1" lang="ja-JP" altLang="en-US" sz="1500"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個別避難計画</a:t>
            </a:r>
          </a:p>
        </p:txBody>
      </p:sp>
      <p:sp>
        <p:nvSpPr>
          <p:cNvPr id="54" name="テキスト ボックス 53">
            <a:extLst>
              <a:ext uri="{FF2B5EF4-FFF2-40B4-BE49-F238E27FC236}">
                <a16:creationId xmlns:a16="http://schemas.microsoft.com/office/drawing/2014/main" id="{42EF73E6-B625-D7B2-240D-09639DB58B0D}"/>
              </a:ext>
            </a:extLst>
          </p:cNvPr>
          <p:cNvSpPr txBox="1"/>
          <p:nvPr/>
        </p:nvSpPr>
        <p:spPr>
          <a:xfrm>
            <a:off x="3244266" y="3602195"/>
            <a:ext cx="1025035"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500"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避難支援</a:t>
            </a:r>
            <a:endParaRPr lang="en-US" altLang="ja-JP" sz="1500"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endParaRPr>
          </a:p>
        </p:txBody>
      </p:sp>
      <p:sp>
        <p:nvSpPr>
          <p:cNvPr id="55" name="四角形: 角を丸くする 54">
            <a:extLst>
              <a:ext uri="{FF2B5EF4-FFF2-40B4-BE49-F238E27FC236}">
                <a16:creationId xmlns:a16="http://schemas.microsoft.com/office/drawing/2014/main" id="{A010BE98-7119-217F-B595-A915FA487C7B}"/>
              </a:ext>
            </a:extLst>
          </p:cNvPr>
          <p:cNvSpPr/>
          <p:nvPr/>
        </p:nvSpPr>
        <p:spPr>
          <a:xfrm>
            <a:off x="404041" y="1275906"/>
            <a:ext cx="6326372" cy="194708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2F0E9663-08F2-D496-3C60-9546CBD64C7D}"/>
              </a:ext>
            </a:extLst>
          </p:cNvPr>
          <p:cNvSpPr/>
          <p:nvPr/>
        </p:nvSpPr>
        <p:spPr>
          <a:xfrm>
            <a:off x="404041" y="3301956"/>
            <a:ext cx="6326372" cy="175598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523EE855-CB3E-D718-ADAE-8A8AF0572809}"/>
              </a:ext>
            </a:extLst>
          </p:cNvPr>
          <p:cNvSpPr txBox="1"/>
          <p:nvPr/>
        </p:nvSpPr>
        <p:spPr>
          <a:xfrm>
            <a:off x="5839326" y="1302854"/>
            <a:ext cx="713136" cy="369332"/>
          </a:xfrm>
          <a:prstGeom prst="rect">
            <a:avLst/>
          </a:prstGeom>
          <a:noFill/>
        </p:spPr>
        <p:txBody>
          <a:bodyPr wrap="square" rtlCol="0">
            <a:spAutoFit/>
          </a:bodyPr>
          <a:lstStyle/>
          <a:p>
            <a:r>
              <a:rPr kumimoji="1" lang="ja-JP" altLang="en-US" b="1" dirty="0">
                <a:solidFill>
                  <a:schemeClr val="accent1"/>
                </a:solidFill>
                <a:latin typeface="Times New Roman" panose="02020603050405020304" pitchFamily="18" charset="0"/>
                <a:cs typeface="Times New Roman" panose="02020603050405020304" pitchFamily="18" charset="0"/>
              </a:rPr>
              <a:t>現状</a:t>
            </a:r>
          </a:p>
        </p:txBody>
      </p:sp>
      <p:sp>
        <p:nvSpPr>
          <p:cNvPr id="58" name="テキスト ボックス 57">
            <a:extLst>
              <a:ext uri="{FF2B5EF4-FFF2-40B4-BE49-F238E27FC236}">
                <a16:creationId xmlns:a16="http://schemas.microsoft.com/office/drawing/2014/main" id="{EC300DA7-ACDE-44E8-E52D-41C624B8EECE}"/>
              </a:ext>
            </a:extLst>
          </p:cNvPr>
          <p:cNvSpPr txBox="1"/>
          <p:nvPr/>
        </p:nvSpPr>
        <p:spPr>
          <a:xfrm>
            <a:off x="4873917" y="4704079"/>
            <a:ext cx="1811567" cy="369332"/>
          </a:xfrm>
          <a:prstGeom prst="rect">
            <a:avLst/>
          </a:prstGeom>
          <a:noFill/>
        </p:spPr>
        <p:txBody>
          <a:bodyPr wrap="square" rtlCol="0">
            <a:spAutoFit/>
          </a:bodyPr>
          <a:lstStyle/>
          <a:p>
            <a:r>
              <a:rPr kumimoji="1" lang="ja-JP" altLang="en-US" b="1" dirty="0">
                <a:solidFill>
                  <a:srgbClr val="FF0000"/>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新しい共助支援</a:t>
            </a:r>
          </a:p>
        </p:txBody>
      </p:sp>
      <p:cxnSp>
        <p:nvCxnSpPr>
          <p:cNvPr id="60" name="直線矢印コネクタ 59">
            <a:extLst>
              <a:ext uri="{FF2B5EF4-FFF2-40B4-BE49-F238E27FC236}">
                <a16:creationId xmlns:a16="http://schemas.microsoft.com/office/drawing/2014/main" id="{242FFF8B-B092-E2E9-1901-333A45248B74}"/>
              </a:ext>
            </a:extLst>
          </p:cNvPr>
          <p:cNvCxnSpPr>
            <a:stCxn id="6" idx="6"/>
            <a:endCxn id="9" idx="6"/>
          </p:cNvCxnSpPr>
          <p:nvPr/>
        </p:nvCxnSpPr>
        <p:spPr>
          <a:xfrm>
            <a:off x="5964876" y="2179995"/>
            <a:ext cx="587586" cy="1942584"/>
          </a:xfrm>
          <a:prstGeom prst="straightConnector1">
            <a:avLst/>
          </a:prstGeom>
          <a:ln>
            <a:solidFill>
              <a:srgbClr val="CC00CC"/>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D3E9C9F7-5AA6-BF01-A26B-35671B156AE7}"/>
              </a:ext>
            </a:extLst>
          </p:cNvPr>
          <p:cNvCxnSpPr>
            <a:stCxn id="6" idx="2"/>
            <a:endCxn id="9" idx="2"/>
          </p:cNvCxnSpPr>
          <p:nvPr/>
        </p:nvCxnSpPr>
        <p:spPr>
          <a:xfrm flipH="1">
            <a:off x="4242401" y="2179995"/>
            <a:ext cx="595424" cy="1942584"/>
          </a:xfrm>
          <a:prstGeom prst="straightConnector1">
            <a:avLst/>
          </a:prstGeom>
          <a:ln>
            <a:solidFill>
              <a:srgbClr val="CC00CC"/>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EC7DA3E-6AF8-1858-BA02-93162000FD42}"/>
              </a:ext>
            </a:extLst>
          </p:cNvPr>
          <p:cNvSpPr txBox="1"/>
          <p:nvPr/>
        </p:nvSpPr>
        <p:spPr>
          <a:xfrm>
            <a:off x="1098645" y="4516903"/>
            <a:ext cx="1883779" cy="369332"/>
          </a:xfrm>
          <a:prstGeom prst="rect">
            <a:avLst/>
          </a:prstGeom>
          <a:noFill/>
        </p:spPr>
        <p:txBody>
          <a:bodyPr wrap="square" rtlCol="0">
            <a:spAutoFit/>
          </a:bodyPr>
          <a:lstStyle/>
          <a:p>
            <a:r>
              <a:rPr kumimoji="1" lang="ja-JP" altLang="en-US"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支援が必要な人</a:t>
            </a:r>
          </a:p>
        </p:txBody>
      </p:sp>
    </p:spTree>
    <p:extLst>
      <p:ext uri="{BB962C8B-B14F-4D97-AF65-F5344CB8AC3E}">
        <p14:creationId xmlns:p14="http://schemas.microsoft.com/office/powerpoint/2010/main" val="713193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スライド番号プレースホルダー 12">
            <a:extLst>
              <a:ext uri="{FF2B5EF4-FFF2-40B4-BE49-F238E27FC236}">
                <a16:creationId xmlns:a16="http://schemas.microsoft.com/office/drawing/2014/main" id="{BEE05987-CF5A-27A7-8374-AE4F4CC31FA5}"/>
              </a:ext>
            </a:extLst>
          </p:cNvPr>
          <p:cNvSpPr>
            <a:spLocks noGrp="1"/>
          </p:cNvSpPr>
          <p:nvPr>
            <p:ph type="sldNum" sz="quarter" idx="12"/>
          </p:nvPr>
        </p:nvSpPr>
        <p:spPr/>
        <p:txBody>
          <a:bodyPr/>
          <a:lstStyle/>
          <a:p>
            <a:fld id="{B54E7156-B443-48FC-B78F-C26BC1A99D46}" type="slidenum">
              <a:rPr kumimoji="1" lang="ja-JP" altLang="en-US" smtClean="0"/>
              <a:t>7</a:t>
            </a:fld>
            <a:endParaRPr kumimoji="1" lang="ja-JP" altLang="en-US"/>
          </a:p>
        </p:txBody>
      </p:sp>
      <p:pic>
        <p:nvPicPr>
          <p:cNvPr id="7" name="図 6">
            <a:extLst>
              <a:ext uri="{FF2B5EF4-FFF2-40B4-BE49-F238E27FC236}">
                <a16:creationId xmlns:a16="http://schemas.microsoft.com/office/drawing/2014/main" id="{B937FA98-5C4F-16B2-C8F3-1ECA24AB1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26" y="1160688"/>
            <a:ext cx="5903034" cy="3828079"/>
          </a:xfrm>
          <a:prstGeom prst="rect">
            <a:avLst/>
          </a:prstGeom>
        </p:spPr>
      </p:pic>
      <p:sp>
        <p:nvSpPr>
          <p:cNvPr id="2" name="テキスト ボックス 1">
            <a:extLst>
              <a:ext uri="{FF2B5EF4-FFF2-40B4-BE49-F238E27FC236}">
                <a16:creationId xmlns:a16="http://schemas.microsoft.com/office/drawing/2014/main" id="{15E9B13A-6F4D-A838-9157-29105837BFD0}"/>
              </a:ext>
            </a:extLst>
          </p:cNvPr>
          <p:cNvSpPr txBox="1"/>
          <p:nvPr/>
        </p:nvSpPr>
        <p:spPr>
          <a:xfrm>
            <a:off x="-1" y="6606550"/>
            <a:ext cx="11119557"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災害対応能力の維持向上のための地域コミュニティのあり方に関する検討会</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消防庁国民保護・防災部 防災課</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5">
                  <a:extLst>
                    <a:ext uri="{A12FA001-AC4F-418D-AE19-62706E023703}">
                      <ahyp:hlinkClr xmlns:ahyp="http://schemas.microsoft.com/office/drawing/2018/hyperlinkcolor" val="tx"/>
                    </a:ext>
                  </a:extLst>
                </a:hlinkClick>
              </a:rPr>
              <a:t>「社会意識に関する世論調査」の概要</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pic>
        <p:nvPicPr>
          <p:cNvPr id="4" name="図 3">
            <a:extLst>
              <a:ext uri="{FF2B5EF4-FFF2-40B4-BE49-F238E27FC236}">
                <a16:creationId xmlns:a16="http://schemas.microsoft.com/office/drawing/2014/main" id="{4831BD5B-D0ED-C18A-0855-90C6F7875C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5060" y="3188484"/>
            <a:ext cx="5903035" cy="1800283"/>
          </a:xfrm>
          <a:prstGeom prst="rect">
            <a:avLst/>
          </a:prstGeom>
        </p:spPr>
      </p:pic>
      <p:sp>
        <p:nvSpPr>
          <p:cNvPr id="3" name="テキスト ボックス 2">
            <a:extLst>
              <a:ext uri="{FF2B5EF4-FFF2-40B4-BE49-F238E27FC236}">
                <a16:creationId xmlns:a16="http://schemas.microsoft.com/office/drawing/2014/main" id="{0AE3490F-6CA1-B2B8-74F0-5BF333E1D5B9}"/>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Limits of</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Mutual</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Assistance by Local Communities</a:t>
            </a:r>
            <a:endParaRPr kumimoji="1" lang="ja-JP" altLang="en-US" sz="4000" dirty="0"/>
          </a:p>
        </p:txBody>
      </p:sp>
      <p:sp>
        <p:nvSpPr>
          <p:cNvPr id="10" name="テキスト ボックス 9">
            <a:extLst>
              <a:ext uri="{FF2B5EF4-FFF2-40B4-BE49-F238E27FC236}">
                <a16:creationId xmlns:a16="http://schemas.microsoft.com/office/drawing/2014/main" id="{CDDBF41F-EBC5-26AA-0F7D-D33D003644C5}"/>
              </a:ext>
            </a:extLst>
          </p:cNvPr>
          <p:cNvSpPr txBox="1"/>
          <p:nvPr/>
        </p:nvSpPr>
        <p:spPr>
          <a:xfrm>
            <a:off x="292026" y="5202922"/>
            <a:ext cx="11340821" cy="1384995"/>
          </a:xfrm>
          <a:prstGeom prst="rect">
            <a:avLst/>
          </a:prstGeom>
          <a:noFill/>
        </p:spPr>
        <p:txBody>
          <a:bodyPr wrap="square" rtlCol="0">
            <a:spAutoFit/>
          </a:bodyPr>
          <a:lstStyle/>
          <a:p>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1.</a:t>
            </a:r>
            <a:r>
              <a:rPr lang="ja-JP" altLang="en-US" sz="28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Efforts to thicken the local community</a:t>
            </a:r>
          </a:p>
          <a:p>
            <a:r>
              <a:rPr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2.  Efforts to help each other even if there is no local community (people who do not know each other at all)</a:t>
            </a:r>
          </a:p>
        </p:txBody>
      </p:sp>
      <p:sp>
        <p:nvSpPr>
          <p:cNvPr id="11" name="四角形: 角を丸くする 10">
            <a:extLst>
              <a:ext uri="{FF2B5EF4-FFF2-40B4-BE49-F238E27FC236}">
                <a16:creationId xmlns:a16="http://schemas.microsoft.com/office/drawing/2014/main" id="{3E092D00-7EC7-FD53-3880-37E388A98372}"/>
              </a:ext>
            </a:extLst>
          </p:cNvPr>
          <p:cNvSpPr/>
          <p:nvPr/>
        </p:nvSpPr>
        <p:spPr>
          <a:xfrm>
            <a:off x="255760" y="5654438"/>
            <a:ext cx="11340821" cy="828277"/>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35BC5361-7E7E-ABBC-E5FF-E97C1B25B076}"/>
              </a:ext>
            </a:extLst>
          </p:cNvPr>
          <p:cNvCxnSpPr>
            <a:cxnSpLocks/>
          </p:cNvCxnSpPr>
          <p:nvPr/>
        </p:nvCxnSpPr>
        <p:spPr>
          <a:xfrm flipH="1">
            <a:off x="1611630" y="2228850"/>
            <a:ext cx="1497330" cy="171450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1627A3D-3D9C-E512-1E72-E5DE37ACEF76}"/>
              </a:ext>
            </a:extLst>
          </p:cNvPr>
          <p:cNvCxnSpPr>
            <a:cxnSpLocks/>
          </p:cNvCxnSpPr>
          <p:nvPr/>
        </p:nvCxnSpPr>
        <p:spPr>
          <a:xfrm flipH="1" flipV="1">
            <a:off x="8295042" y="4255740"/>
            <a:ext cx="346038" cy="56007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AD007051-2D10-63DF-E617-5AA2254E2977}"/>
              </a:ext>
            </a:extLst>
          </p:cNvPr>
          <p:cNvSpPr txBox="1"/>
          <p:nvPr/>
        </p:nvSpPr>
        <p:spPr>
          <a:xfrm>
            <a:off x="7212290" y="1261747"/>
            <a:ext cx="2428870" cy="553998"/>
          </a:xfrm>
          <a:prstGeom prst="rect">
            <a:avLst/>
          </a:prstGeom>
          <a:noFill/>
        </p:spPr>
        <p:txBody>
          <a:bodyPr wrap="none" rtlCol="0">
            <a:spAutoFit/>
          </a:bodyPr>
          <a:lstStyle/>
          <a:p>
            <a:r>
              <a:rPr kumimoji="1" lang="en-US" altLang="ja-JP" sz="3000" dirty="0">
                <a:latin typeface="Times New Roman" panose="02020603050405020304" pitchFamily="18" charset="0"/>
                <a:cs typeface="Times New Roman" panose="02020603050405020304" pitchFamily="18" charset="0"/>
              </a:rPr>
              <a:t>1975…</a:t>
            </a:r>
            <a:r>
              <a:rPr kumimoji="1" lang="ja-JP" altLang="en-US" sz="3000" dirty="0">
                <a:latin typeface="Times New Roman" panose="02020603050405020304" pitchFamily="18" charset="0"/>
                <a:cs typeface="Times New Roman" panose="02020603050405020304" pitchFamily="18" charset="0"/>
              </a:rPr>
              <a:t> </a:t>
            </a:r>
            <a:r>
              <a:rPr kumimoji="1" lang="en-US" altLang="ja-JP" sz="3000" dirty="0">
                <a:latin typeface="Times New Roman" panose="02020603050405020304" pitchFamily="18" charset="0"/>
                <a:cs typeface="Times New Roman" panose="02020603050405020304" pitchFamily="18" charset="0"/>
              </a:rPr>
              <a:t>52.8%</a:t>
            </a:r>
          </a:p>
        </p:txBody>
      </p:sp>
      <p:sp>
        <p:nvSpPr>
          <p:cNvPr id="20" name="テキスト ボックス 19">
            <a:extLst>
              <a:ext uri="{FF2B5EF4-FFF2-40B4-BE49-F238E27FC236}">
                <a16:creationId xmlns:a16="http://schemas.microsoft.com/office/drawing/2014/main" id="{F20FF3C6-EB12-5BEA-6683-38AA858D95E6}"/>
              </a:ext>
            </a:extLst>
          </p:cNvPr>
          <p:cNvSpPr txBox="1"/>
          <p:nvPr/>
        </p:nvSpPr>
        <p:spPr>
          <a:xfrm>
            <a:off x="7212290" y="2519444"/>
            <a:ext cx="2236510" cy="553998"/>
          </a:xfrm>
          <a:prstGeom prst="rect">
            <a:avLst/>
          </a:prstGeom>
          <a:noFill/>
        </p:spPr>
        <p:txBody>
          <a:bodyPr wrap="none" rtlCol="0">
            <a:spAutoFit/>
          </a:bodyPr>
          <a:lstStyle/>
          <a:p>
            <a:r>
              <a:rPr lang="en-US" altLang="ja-JP" sz="3000" dirty="0">
                <a:latin typeface="Times New Roman" panose="02020603050405020304" pitchFamily="18" charset="0"/>
                <a:cs typeface="Times New Roman" panose="02020603050405020304" pitchFamily="18" charset="0"/>
              </a:rPr>
              <a:t>2023…</a:t>
            </a:r>
            <a:r>
              <a:rPr kumimoji="1" lang="ja-JP" altLang="en-US" sz="3000" dirty="0">
                <a:latin typeface="Times New Roman" panose="02020603050405020304" pitchFamily="18" charset="0"/>
                <a:cs typeface="Times New Roman" panose="02020603050405020304" pitchFamily="18" charset="0"/>
              </a:rPr>
              <a:t> </a:t>
            </a:r>
            <a:r>
              <a:rPr kumimoji="1" lang="en-US" altLang="ja-JP" sz="3000" dirty="0">
                <a:latin typeface="Times New Roman" panose="02020603050405020304" pitchFamily="18" charset="0"/>
                <a:cs typeface="Times New Roman" panose="02020603050405020304" pitchFamily="18" charset="0"/>
              </a:rPr>
              <a:t>8.6%</a:t>
            </a:r>
          </a:p>
        </p:txBody>
      </p:sp>
      <p:sp>
        <p:nvSpPr>
          <p:cNvPr id="24" name="矢印: 下 23">
            <a:extLst>
              <a:ext uri="{FF2B5EF4-FFF2-40B4-BE49-F238E27FC236}">
                <a16:creationId xmlns:a16="http://schemas.microsoft.com/office/drawing/2014/main" id="{D2D4FCB2-F88D-AE6D-7A22-19A064CD7215}"/>
              </a:ext>
            </a:extLst>
          </p:cNvPr>
          <p:cNvSpPr/>
          <p:nvPr/>
        </p:nvSpPr>
        <p:spPr>
          <a:xfrm>
            <a:off x="8575037" y="1949516"/>
            <a:ext cx="463296" cy="5539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E3741923-0D42-C340-02C1-0FC3AF9BAF28}"/>
              </a:ext>
            </a:extLst>
          </p:cNvPr>
          <p:cNvSpPr txBox="1"/>
          <p:nvPr/>
        </p:nvSpPr>
        <p:spPr>
          <a:xfrm>
            <a:off x="9305285" y="1825317"/>
            <a:ext cx="2049780" cy="769441"/>
          </a:xfrm>
          <a:prstGeom prst="rect">
            <a:avLst/>
          </a:prstGeom>
          <a:noFill/>
        </p:spPr>
        <p:txBody>
          <a:bodyPr wrap="square" rtlCol="0">
            <a:spAutoFit/>
          </a:bodyPr>
          <a:lstStyle/>
          <a:p>
            <a:r>
              <a:rPr lang="en-US" altLang="ja-JP" sz="4400" b="1" dirty="0">
                <a:solidFill>
                  <a:schemeClr val="accent1"/>
                </a:solidFill>
                <a:latin typeface="Times New Roman" panose="02020603050405020304" pitchFamily="18" charset="0"/>
                <a:cs typeface="Times New Roman" panose="02020603050405020304" pitchFamily="18" charset="0"/>
              </a:rPr>
              <a:t>-</a:t>
            </a:r>
            <a:r>
              <a:rPr lang="ja-JP" altLang="en-US" sz="4400" b="1" dirty="0">
                <a:solidFill>
                  <a:schemeClr val="accent1"/>
                </a:solidFill>
                <a:latin typeface="Times New Roman" panose="02020603050405020304" pitchFamily="18" charset="0"/>
                <a:cs typeface="Times New Roman" panose="02020603050405020304" pitchFamily="18" charset="0"/>
              </a:rPr>
              <a:t> </a:t>
            </a:r>
            <a:r>
              <a:rPr kumimoji="1" lang="en-US" altLang="ja-JP" sz="4400" b="1" dirty="0">
                <a:solidFill>
                  <a:schemeClr val="accent1"/>
                </a:solidFill>
                <a:latin typeface="Times New Roman" panose="02020603050405020304" pitchFamily="18" charset="0"/>
                <a:cs typeface="Times New Roman" panose="02020603050405020304" pitchFamily="18" charset="0"/>
              </a:rPr>
              <a:t>44.2%</a:t>
            </a:r>
          </a:p>
        </p:txBody>
      </p:sp>
      <p:sp>
        <p:nvSpPr>
          <p:cNvPr id="5" name="テキスト ボックス 4">
            <a:extLst>
              <a:ext uri="{FF2B5EF4-FFF2-40B4-BE49-F238E27FC236}">
                <a16:creationId xmlns:a16="http://schemas.microsoft.com/office/drawing/2014/main" id="{D307D351-89EC-B0E2-E2DA-A48C9B836D1E}"/>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3842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スライド番号プレースホルダー 12">
            <a:extLst>
              <a:ext uri="{FF2B5EF4-FFF2-40B4-BE49-F238E27FC236}">
                <a16:creationId xmlns:a16="http://schemas.microsoft.com/office/drawing/2014/main" id="{BEE05987-CF5A-27A7-8374-AE4F4CC31FA5}"/>
              </a:ext>
            </a:extLst>
          </p:cNvPr>
          <p:cNvSpPr>
            <a:spLocks noGrp="1"/>
          </p:cNvSpPr>
          <p:nvPr>
            <p:ph type="sldNum" sz="quarter" idx="12"/>
          </p:nvPr>
        </p:nvSpPr>
        <p:spPr/>
        <p:txBody>
          <a:bodyPr/>
          <a:lstStyle/>
          <a:p>
            <a:fld id="{B54E7156-B443-48FC-B78F-C26BC1A99D46}" type="slidenum">
              <a:rPr kumimoji="1" lang="ja-JP" altLang="en-US" smtClean="0"/>
              <a:t>8</a:t>
            </a:fld>
            <a:endParaRPr kumimoji="1" lang="ja-JP" altLang="en-US"/>
          </a:p>
        </p:txBody>
      </p:sp>
      <p:pic>
        <p:nvPicPr>
          <p:cNvPr id="3" name="図 2">
            <a:extLst>
              <a:ext uri="{FF2B5EF4-FFF2-40B4-BE49-F238E27FC236}">
                <a16:creationId xmlns:a16="http://schemas.microsoft.com/office/drawing/2014/main" id="{C7F2339B-D888-B983-AB8D-1D831A307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459" y="1959589"/>
            <a:ext cx="6697091" cy="4646961"/>
          </a:xfrm>
          <a:prstGeom prst="rect">
            <a:avLst/>
          </a:prstGeom>
        </p:spPr>
      </p:pic>
      <p:sp>
        <p:nvSpPr>
          <p:cNvPr id="5" name="正方形/長方形 4">
            <a:extLst>
              <a:ext uri="{FF2B5EF4-FFF2-40B4-BE49-F238E27FC236}">
                <a16:creationId xmlns:a16="http://schemas.microsoft.com/office/drawing/2014/main" id="{04BE133C-0213-37A7-6152-DDDF42624FB9}"/>
              </a:ext>
            </a:extLst>
          </p:cNvPr>
          <p:cNvSpPr/>
          <p:nvPr/>
        </p:nvSpPr>
        <p:spPr>
          <a:xfrm>
            <a:off x="739946" y="3389017"/>
            <a:ext cx="4551133" cy="30891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1611D89-584A-4C7C-9383-F1447AB988FA}"/>
              </a:ext>
            </a:extLst>
          </p:cNvPr>
          <p:cNvSpPr/>
          <p:nvPr/>
        </p:nvSpPr>
        <p:spPr>
          <a:xfrm>
            <a:off x="739946" y="3730456"/>
            <a:ext cx="2401059" cy="84025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41A9282-5D40-87F0-A8A1-76B6A101B496}"/>
              </a:ext>
            </a:extLst>
          </p:cNvPr>
          <p:cNvSpPr txBox="1"/>
          <p:nvPr/>
        </p:nvSpPr>
        <p:spPr>
          <a:xfrm>
            <a:off x="0" y="6606550"/>
            <a:ext cx="6031026"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首都圏住民のボランティアツーリズムの参加と意識にかんする調査</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北海道大学</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
        <p:nvSpPr>
          <p:cNvPr id="10" name="テキスト ボックス 9">
            <a:extLst>
              <a:ext uri="{FF2B5EF4-FFF2-40B4-BE49-F238E27FC236}">
                <a16:creationId xmlns:a16="http://schemas.microsoft.com/office/drawing/2014/main" id="{66BD9C64-9258-076B-7B22-832E595B5A7A}"/>
              </a:ext>
            </a:extLst>
          </p:cNvPr>
          <p:cNvSpPr txBox="1"/>
          <p:nvPr/>
        </p:nvSpPr>
        <p:spPr>
          <a:xfrm>
            <a:off x="100894" y="484857"/>
            <a:ext cx="12091105" cy="1323439"/>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To realize evacuation by mutual assistance </a:t>
            </a:r>
          </a:p>
          <a:p>
            <a:r>
              <a:rPr lang="en-US" altLang="ja-JP"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even without a local community</a:t>
            </a:r>
            <a:endParaRPr kumimoji="1" lang="ja-JP" altLang="en-US" sz="4000" dirty="0">
              <a:latin typeface="Times New Roman" panose="02020603050405020304" pitchFamily="18" charset="0"/>
              <a:cs typeface="Times New Roman" panose="02020603050405020304" pitchFamily="18" charset="0"/>
            </a:endParaRPr>
          </a:p>
        </p:txBody>
      </p:sp>
      <p:cxnSp>
        <p:nvCxnSpPr>
          <p:cNvPr id="12" name="直線コネクタ 11">
            <a:extLst>
              <a:ext uri="{FF2B5EF4-FFF2-40B4-BE49-F238E27FC236}">
                <a16:creationId xmlns:a16="http://schemas.microsoft.com/office/drawing/2014/main" id="{15D5F0CD-440F-91F9-9E50-1101A29E321D}"/>
              </a:ext>
            </a:extLst>
          </p:cNvPr>
          <p:cNvCxnSpPr>
            <a:cxnSpLocks/>
          </p:cNvCxnSpPr>
          <p:nvPr/>
        </p:nvCxnSpPr>
        <p:spPr>
          <a:xfrm flipV="1">
            <a:off x="5418667" y="2339211"/>
            <a:ext cx="2403962" cy="1204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04865AD-885C-4876-7D4F-A81BF65009A9}"/>
              </a:ext>
            </a:extLst>
          </p:cNvPr>
          <p:cNvSpPr txBox="1"/>
          <p:nvPr/>
        </p:nvSpPr>
        <p:spPr>
          <a:xfrm>
            <a:off x="7811116" y="2026319"/>
            <a:ext cx="4076084" cy="1892826"/>
          </a:xfrm>
          <a:prstGeom prst="rect">
            <a:avLst/>
          </a:prstGeom>
          <a:noFill/>
        </p:spPr>
        <p:txBody>
          <a:bodyPr wrap="square" rtlCol="0">
            <a:spAutoFit/>
          </a:bodyPr>
          <a:lstStyle/>
          <a:p>
            <a:r>
              <a:rPr kumimoji="1" lang="en-US" altLang="ja-JP" sz="2400" dirty="0">
                <a:latin typeface="Times New Roman" panose="02020603050405020304" pitchFamily="18" charset="0"/>
                <a:cs typeface="Times New Roman" panose="02020603050405020304" pitchFamily="18" charset="0"/>
              </a:rPr>
              <a:t>People who would like to participate if the conditions are right</a:t>
            </a:r>
            <a:endParaRPr lang="en-US" altLang="ja-JP" sz="2400" dirty="0">
              <a:latin typeface="Times New Roman" panose="02020603050405020304" pitchFamily="18" charset="0"/>
              <a:cs typeface="Times New Roman" panose="02020603050405020304" pitchFamily="18" charset="0"/>
            </a:endParaRPr>
          </a:p>
          <a:p>
            <a:r>
              <a:rPr kumimoji="1" lang="en-US" altLang="ja-JP" sz="4500" b="1" dirty="0">
                <a:solidFill>
                  <a:srgbClr val="FF0000"/>
                </a:solidFill>
                <a:latin typeface="Times New Roman" panose="02020603050405020304" pitchFamily="18" charset="0"/>
                <a:cs typeface="Times New Roman" panose="02020603050405020304" pitchFamily="18" charset="0"/>
              </a:rPr>
              <a:t>More than 60%</a:t>
            </a:r>
            <a:endParaRPr kumimoji="1" lang="ja-JP" altLang="en-US" sz="4500" b="1" dirty="0">
              <a:solidFill>
                <a:srgbClr val="FF0000"/>
              </a:solidFill>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F310E871-52EE-9A0D-88C9-B115133E9951}"/>
              </a:ext>
            </a:extLst>
          </p:cNvPr>
          <p:cNvSpPr txBox="1"/>
          <p:nvPr/>
        </p:nvSpPr>
        <p:spPr>
          <a:xfrm>
            <a:off x="7811116" y="4544447"/>
            <a:ext cx="3947747" cy="2062103"/>
          </a:xfrm>
          <a:prstGeom prst="rect">
            <a:avLst/>
          </a:prstGeom>
          <a:noFill/>
        </p:spPr>
        <p:txBody>
          <a:bodyPr wrap="square" rtlCol="0">
            <a:spAutoFit/>
          </a:bodyPr>
          <a:lstStyle/>
          <a:p>
            <a:r>
              <a:rPr kumimoji="1" lang="en-US" altLang="ja-JP" sz="3200" dirty="0">
                <a:latin typeface="Times New Roman" panose="02020603050405020304" pitchFamily="18" charset="0"/>
                <a:cs typeface="Times New Roman" panose="02020603050405020304" pitchFamily="18" charset="0"/>
              </a:rPr>
              <a:t>It is important </a:t>
            </a:r>
          </a:p>
          <a:p>
            <a:r>
              <a:rPr kumimoji="1" lang="en-US" altLang="ja-JP" sz="3200" dirty="0">
                <a:solidFill>
                  <a:srgbClr val="FF0000"/>
                </a:solidFill>
                <a:latin typeface="Times New Roman" panose="02020603050405020304" pitchFamily="18" charset="0"/>
                <a:cs typeface="Times New Roman" panose="02020603050405020304" pitchFamily="18" charset="0"/>
              </a:rPr>
              <a:t>to present information </a:t>
            </a:r>
            <a:r>
              <a:rPr kumimoji="1" lang="en-US" altLang="ja-JP" sz="3200" dirty="0">
                <a:latin typeface="Times New Roman" panose="02020603050405020304" pitchFamily="18" charset="0"/>
                <a:cs typeface="Times New Roman" panose="02020603050405020304" pitchFamily="18" charset="0"/>
              </a:rPr>
              <a:t>that enables supporters </a:t>
            </a:r>
            <a:r>
              <a:rPr kumimoji="1" lang="en-US" altLang="ja-JP" sz="3200" dirty="0">
                <a:solidFill>
                  <a:srgbClr val="FF0000"/>
                </a:solidFill>
                <a:latin typeface="Times New Roman" panose="02020603050405020304" pitchFamily="18" charset="0"/>
                <a:cs typeface="Times New Roman" panose="02020603050405020304" pitchFamily="18" charset="0"/>
              </a:rPr>
              <a:t>to make decisions</a:t>
            </a:r>
            <a:endParaRPr kumimoji="1" lang="ja-JP" altLang="en-US" sz="3200" dirty="0">
              <a:solidFill>
                <a:srgbClr val="FF0000"/>
              </a:solidFill>
              <a:latin typeface="Times New Roman" panose="02020603050405020304" pitchFamily="18" charset="0"/>
              <a:cs typeface="Times New Roman" panose="02020603050405020304" pitchFamily="18" charset="0"/>
            </a:endParaRPr>
          </a:p>
        </p:txBody>
      </p:sp>
      <p:sp>
        <p:nvSpPr>
          <p:cNvPr id="18" name="矢印: 下 17">
            <a:extLst>
              <a:ext uri="{FF2B5EF4-FFF2-40B4-BE49-F238E27FC236}">
                <a16:creationId xmlns:a16="http://schemas.microsoft.com/office/drawing/2014/main" id="{F2C4CF8C-6F39-6B21-14A1-B728F479FC2D}"/>
              </a:ext>
            </a:extLst>
          </p:cNvPr>
          <p:cNvSpPr/>
          <p:nvPr/>
        </p:nvSpPr>
        <p:spPr>
          <a:xfrm>
            <a:off x="9394537" y="3899414"/>
            <a:ext cx="780903" cy="645033"/>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3990F52-C076-A69C-58B6-1F5855954DAA}"/>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7370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E4B0E09F-767F-7966-70B2-EC9879CC383C}"/>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C569A9CA-DDF0-7434-9E96-B9C044B1BCAB}"/>
              </a:ext>
            </a:extLst>
          </p:cNvPr>
          <p:cNvSpPr/>
          <p:nvPr/>
        </p:nvSpPr>
        <p:spPr>
          <a:xfrm>
            <a:off x="271019" y="1192743"/>
            <a:ext cx="6573048" cy="39682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スライド番号プレースホルダー 12">
            <a:extLst>
              <a:ext uri="{FF2B5EF4-FFF2-40B4-BE49-F238E27FC236}">
                <a16:creationId xmlns:a16="http://schemas.microsoft.com/office/drawing/2014/main" id="{C8D6371C-B2F2-2B42-F657-667BEDE15F5D}"/>
              </a:ext>
            </a:extLst>
          </p:cNvPr>
          <p:cNvSpPr>
            <a:spLocks noGrp="1"/>
          </p:cNvSpPr>
          <p:nvPr>
            <p:ph type="sldNum" sz="quarter" idx="12"/>
          </p:nvPr>
        </p:nvSpPr>
        <p:spPr/>
        <p:txBody>
          <a:bodyPr/>
          <a:lstStyle/>
          <a:p>
            <a:fld id="{B54E7156-B443-48FC-B78F-C26BC1A99D46}"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9F6AA099-BF8F-AC22-1275-3A1A24FDEC32}"/>
              </a:ext>
            </a:extLst>
          </p:cNvPr>
          <p:cNvSpPr txBox="1"/>
          <p:nvPr/>
        </p:nvSpPr>
        <p:spPr>
          <a:xfrm>
            <a:off x="0" y="5161012"/>
            <a:ext cx="12192000" cy="1384995"/>
          </a:xfrm>
          <a:prstGeom prst="rect">
            <a:avLst/>
          </a:prstGeom>
          <a:noFill/>
        </p:spPr>
        <p:txBody>
          <a:bodyPr wrap="square" rtlCol="0">
            <a:spAutoFit/>
          </a:bodyPr>
          <a:lstStyle/>
          <a:p>
            <a:r>
              <a:rPr lang="ja-JP" altLang="en-US" sz="28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Visualization of the timeframe for evacuation </a:t>
            </a:r>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and risks faced during disasters</a:t>
            </a:r>
          </a:p>
          <a:p>
            <a:r>
              <a:rPr lang="ja-JP" altLang="en-US" sz="28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Propose an information platform </a:t>
            </a:r>
            <a:r>
              <a:rPr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that can assist evacuation safely by those who can help, and </a:t>
            </a:r>
            <a:r>
              <a:rPr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organize the requirements</a:t>
            </a:r>
          </a:p>
        </p:txBody>
      </p:sp>
      <p:sp>
        <p:nvSpPr>
          <p:cNvPr id="10" name="テキスト ボックス 9">
            <a:extLst>
              <a:ext uri="{FF2B5EF4-FFF2-40B4-BE49-F238E27FC236}">
                <a16:creationId xmlns:a16="http://schemas.microsoft.com/office/drawing/2014/main" id="{C3EB5BDD-D777-DB78-4E09-DA2C47A571A8}"/>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Overview of Previous Research</a:t>
            </a:r>
            <a:endParaRPr kumimoji="1" lang="ja-JP" altLang="en-US" sz="4000" dirty="0">
              <a:latin typeface="Times New Roman" panose="02020603050405020304" pitchFamily="18" charset="0"/>
              <a:cs typeface="Times New Roman" panose="02020603050405020304" pitchFamily="18" charset="0"/>
            </a:endParaRPr>
          </a:p>
        </p:txBody>
      </p:sp>
      <p:pic>
        <p:nvPicPr>
          <p:cNvPr id="12" name="図 11">
            <a:extLst>
              <a:ext uri="{FF2B5EF4-FFF2-40B4-BE49-F238E27FC236}">
                <a16:creationId xmlns:a16="http://schemas.microsoft.com/office/drawing/2014/main" id="{5DE24006-A774-7AC4-7EF2-001F25D91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144" y="656639"/>
            <a:ext cx="3924128" cy="4504373"/>
          </a:xfrm>
          <a:prstGeom prst="rect">
            <a:avLst/>
          </a:prstGeom>
        </p:spPr>
      </p:pic>
      <p:sp>
        <p:nvSpPr>
          <p:cNvPr id="14" name="テキスト ボックス 13">
            <a:extLst>
              <a:ext uri="{FF2B5EF4-FFF2-40B4-BE49-F238E27FC236}">
                <a16:creationId xmlns:a16="http://schemas.microsoft.com/office/drawing/2014/main" id="{7DD9920B-9186-354A-6CEA-29E632A1893A}"/>
              </a:ext>
            </a:extLst>
          </p:cNvPr>
          <p:cNvSpPr txBox="1"/>
          <p:nvPr/>
        </p:nvSpPr>
        <p:spPr>
          <a:xfrm>
            <a:off x="0" y="6606550"/>
            <a:ext cx="6031026"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都市災害時の避難行動における共助支援プラットフォームの提案</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
        <p:nvSpPr>
          <p:cNvPr id="2" name="テキスト ボックス 1">
            <a:extLst>
              <a:ext uri="{FF2B5EF4-FFF2-40B4-BE49-F238E27FC236}">
                <a16:creationId xmlns:a16="http://schemas.microsoft.com/office/drawing/2014/main" id="{279656FA-A999-2BB0-A270-2330D8495983}"/>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3" name="楕円 2">
            <a:extLst>
              <a:ext uri="{FF2B5EF4-FFF2-40B4-BE49-F238E27FC236}">
                <a16:creationId xmlns:a16="http://schemas.microsoft.com/office/drawing/2014/main" id="{BAC318BC-4D19-626E-0A2C-A48AA1CF7E24}"/>
              </a:ext>
            </a:extLst>
          </p:cNvPr>
          <p:cNvSpPr/>
          <p:nvPr/>
        </p:nvSpPr>
        <p:spPr>
          <a:xfrm>
            <a:off x="779957" y="1765645"/>
            <a:ext cx="2324754" cy="828697"/>
          </a:xfrm>
          <a:prstGeom prst="ellipse">
            <a:avLst/>
          </a:prstGeom>
          <a:noFill/>
          <a:ln w="38100">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9EED1385-CC20-BF7C-202E-9E1851BDBB17}"/>
              </a:ext>
            </a:extLst>
          </p:cNvPr>
          <p:cNvSpPr/>
          <p:nvPr/>
        </p:nvSpPr>
        <p:spPr>
          <a:xfrm>
            <a:off x="4837825" y="1962027"/>
            <a:ext cx="1127051" cy="435935"/>
          </a:xfrm>
          <a:prstGeom prst="ellipse">
            <a:avLst/>
          </a:prstGeom>
          <a:solidFill>
            <a:srgbClr val="FF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FB7FB872-BF19-FAF2-E564-98188A8DC5D4}"/>
              </a:ext>
            </a:extLst>
          </p:cNvPr>
          <p:cNvSpPr txBox="1"/>
          <p:nvPr/>
        </p:nvSpPr>
        <p:spPr>
          <a:xfrm>
            <a:off x="4807161" y="1613214"/>
            <a:ext cx="1188373" cy="369332"/>
          </a:xfrm>
          <a:prstGeom prst="rect">
            <a:avLst/>
          </a:prstGeom>
          <a:noFill/>
        </p:spPr>
        <p:txBody>
          <a:bodyPr wrap="square" rtlCol="0">
            <a:spAutoFit/>
          </a:bodyPr>
          <a:lstStyle/>
          <a:p>
            <a:r>
              <a:rPr lang="en-US" altLang="ja-JP" dirty="0">
                <a:latin typeface="Times New Roman" panose="02020603050405020304" pitchFamily="18" charset="0"/>
                <a:cs typeface="Times New Roman" panose="02020603050405020304" pitchFamily="18" charset="0"/>
              </a:rPr>
              <a:t>Supporters</a:t>
            </a:r>
            <a:endParaRPr kumimoji="1" lang="ja-JP" altLang="en-US" dirty="0">
              <a:latin typeface="Times New Roman" panose="02020603050405020304" pitchFamily="18" charset="0"/>
              <a:cs typeface="Times New Roman" panose="02020603050405020304" pitchFamily="18" charset="0"/>
            </a:endParaRPr>
          </a:p>
        </p:txBody>
      </p:sp>
      <p:sp>
        <p:nvSpPr>
          <p:cNvPr id="9" name="楕円 8">
            <a:extLst>
              <a:ext uri="{FF2B5EF4-FFF2-40B4-BE49-F238E27FC236}">
                <a16:creationId xmlns:a16="http://schemas.microsoft.com/office/drawing/2014/main" id="{B3E3B4E8-3136-F3AB-8EEA-D0626B3B8E75}"/>
              </a:ext>
            </a:extLst>
          </p:cNvPr>
          <p:cNvSpPr/>
          <p:nvPr/>
        </p:nvSpPr>
        <p:spPr>
          <a:xfrm>
            <a:off x="4242401" y="3470494"/>
            <a:ext cx="2310061" cy="1304169"/>
          </a:xfrm>
          <a:prstGeom prst="ellipse">
            <a:avLst/>
          </a:prstGeom>
          <a:solidFill>
            <a:srgbClr val="FF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7A196BA2-7641-8BCB-B59D-544A486146E5}"/>
              </a:ext>
            </a:extLst>
          </p:cNvPr>
          <p:cNvSpPr txBox="1"/>
          <p:nvPr/>
        </p:nvSpPr>
        <p:spPr>
          <a:xfrm>
            <a:off x="4729250" y="3523968"/>
            <a:ext cx="1344197" cy="646331"/>
          </a:xfrm>
          <a:prstGeom prst="rect">
            <a:avLst/>
          </a:prstGeom>
          <a:noFill/>
        </p:spPr>
        <p:txBody>
          <a:bodyPr wrap="square" rtlCol="0">
            <a:spAutoFit/>
          </a:bodyPr>
          <a:lstStyle/>
          <a:p>
            <a:pPr algn="ctr"/>
            <a:r>
              <a:rPr lang="en-US" altLang="ja-JP" dirty="0">
                <a:latin typeface="Times New Roman" panose="02020603050405020304" pitchFamily="18" charset="0"/>
                <a:cs typeface="Times New Roman" panose="02020603050405020304" pitchFamily="18" charset="0"/>
              </a:rPr>
              <a:t>(Potentially)</a:t>
            </a:r>
          </a:p>
          <a:p>
            <a:pPr algn="ctr"/>
            <a:r>
              <a:rPr lang="en-US" altLang="ja-JP" dirty="0">
                <a:latin typeface="Times New Roman" panose="02020603050405020304" pitchFamily="18" charset="0"/>
                <a:cs typeface="Times New Roman" panose="02020603050405020304" pitchFamily="18" charset="0"/>
              </a:rPr>
              <a:t>Supporters</a:t>
            </a:r>
            <a:endParaRPr kumimoji="1" lang="ja-JP" altLang="en-US" dirty="0">
              <a:latin typeface="Times New Roman" panose="02020603050405020304" pitchFamily="18" charset="0"/>
              <a:cs typeface="Times New Roman" panose="02020603050405020304" pitchFamily="18" charset="0"/>
            </a:endParaRPr>
          </a:p>
        </p:txBody>
      </p:sp>
      <p:sp>
        <p:nvSpPr>
          <p:cNvPr id="15" name="楕円 14">
            <a:extLst>
              <a:ext uri="{FF2B5EF4-FFF2-40B4-BE49-F238E27FC236}">
                <a16:creationId xmlns:a16="http://schemas.microsoft.com/office/drawing/2014/main" id="{8C84BE22-7313-E2BF-48F5-FABDAC8E95AE}"/>
              </a:ext>
            </a:extLst>
          </p:cNvPr>
          <p:cNvSpPr/>
          <p:nvPr/>
        </p:nvSpPr>
        <p:spPr>
          <a:xfrm>
            <a:off x="4829368" y="4167651"/>
            <a:ext cx="1127051" cy="435935"/>
          </a:xfrm>
          <a:prstGeom prst="ellipse">
            <a:avLst/>
          </a:prstGeom>
          <a:noFill/>
          <a:ln w="38100">
            <a:solidFill>
              <a:srgbClr val="FFCC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楕円 17">
            <a:extLst>
              <a:ext uri="{FF2B5EF4-FFF2-40B4-BE49-F238E27FC236}">
                <a16:creationId xmlns:a16="http://schemas.microsoft.com/office/drawing/2014/main" id="{840647BA-0A8A-6C45-4CB0-9E50ECEF2177}"/>
              </a:ext>
            </a:extLst>
          </p:cNvPr>
          <p:cNvSpPr/>
          <p:nvPr/>
        </p:nvSpPr>
        <p:spPr>
          <a:xfrm>
            <a:off x="1383036" y="1997932"/>
            <a:ext cx="1118594" cy="382131"/>
          </a:xfrm>
          <a:prstGeom prst="ellipse">
            <a:avLst/>
          </a:prstGeom>
          <a:solidFill>
            <a:srgbClr val="00CCFF"/>
          </a:solidFill>
          <a:ln w="38100">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3ECA69F-DEBF-09D3-BCE5-F154C9C1BDDB}"/>
              </a:ext>
            </a:extLst>
          </p:cNvPr>
          <p:cNvSpPr txBox="1"/>
          <p:nvPr/>
        </p:nvSpPr>
        <p:spPr>
          <a:xfrm>
            <a:off x="666159" y="1379414"/>
            <a:ext cx="2552349" cy="369332"/>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Persons requiring support</a:t>
            </a:r>
            <a:endParaRPr kumimoji="1" lang="ja-JP" altLang="en-US" dirty="0">
              <a:latin typeface="Times New Roman" panose="02020603050405020304" pitchFamily="18" charset="0"/>
              <a:cs typeface="Times New Roman" panose="02020603050405020304" pitchFamily="18" charset="0"/>
            </a:endParaRPr>
          </a:p>
        </p:txBody>
      </p:sp>
      <p:sp>
        <p:nvSpPr>
          <p:cNvPr id="20" name="楕円 19">
            <a:extLst>
              <a:ext uri="{FF2B5EF4-FFF2-40B4-BE49-F238E27FC236}">
                <a16:creationId xmlns:a16="http://schemas.microsoft.com/office/drawing/2014/main" id="{AE1AACB4-C58C-349B-0115-D2725E3B14C3}"/>
              </a:ext>
            </a:extLst>
          </p:cNvPr>
          <p:cNvSpPr/>
          <p:nvPr/>
        </p:nvSpPr>
        <p:spPr>
          <a:xfrm>
            <a:off x="779956" y="3657934"/>
            <a:ext cx="2324754" cy="828697"/>
          </a:xfrm>
          <a:prstGeom prst="ellipse">
            <a:avLst/>
          </a:prstGeom>
          <a:solidFill>
            <a:srgbClr val="00CCFF"/>
          </a:solidFill>
          <a:ln w="38100">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C347803-FA0F-D0CA-B13D-4E53891D29B1}"/>
              </a:ext>
            </a:extLst>
          </p:cNvPr>
          <p:cNvSpPr/>
          <p:nvPr/>
        </p:nvSpPr>
        <p:spPr>
          <a:xfrm>
            <a:off x="1373526" y="3915813"/>
            <a:ext cx="1118594" cy="382131"/>
          </a:xfrm>
          <a:prstGeom prst="ellipse">
            <a:avLst/>
          </a:prstGeom>
          <a:solidFill>
            <a:srgbClr val="00CCFF"/>
          </a:solidFill>
          <a:ln w="38100">
            <a:solidFill>
              <a:srgbClr val="66FF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51F65D9-9A8E-2D52-4ECA-B3A11DFAA1A4}"/>
              </a:ext>
            </a:extLst>
          </p:cNvPr>
          <p:cNvSpPr txBox="1"/>
          <p:nvPr/>
        </p:nvSpPr>
        <p:spPr>
          <a:xfrm>
            <a:off x="666159" y="4478717"/>
            <a:ext cx="2552349" cy="369332"/>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Persons requiring support</a:t>
            </a:r>
            <a:endParaRPr kumimoji="1" lang="ja-JP" altLang="en-US" dirty="0">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FB8EF733-D36E-691B-405F-296EAA505F3D}"/>
              </a:ext>
            </a:extLst>
          </p:cNvPr>
          <p:cNvSpPr txBox="1"/>
          <p:nvPr/>
        </p:nvSpPr>
        <p:spPr>
          <a:xfrm>
            <a:off x="1099311" y="2611241"/>
            <a:ext cx="1686044" cy="646331"/>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Persons suitable </a:t>
            </a:r>
          </a:p>
          <a:p>
            <a:pPr algn="ctr"/>
            <a:r>
              <a:rPr kumimoji="1" lang="en-US" altLang="ja-JP" dirty="0">
                <a:latin typeface="Times New Roman" panose="02020603050405020304" pitchFamily="18" charset="0"/>
                <a:cs typeface="Times New Roman" panose="02020603050405020304" pitchFamily="18" charset="0"/>
              </a:rPr>
              <a:t>for support</a:t>
            </a:r>
            <a:endParaRPr kumimoji="1" lang="ja-JP" altLang="en-US" dirty="0">
              <a:latin typeface="Times New Roman" panose="02020603050405020304" pitchFamily="18" charset="0"/>
              <a:cs typeface="Times New Roman" panose="02020603050405020304" pitchFamily="18" charset="0"/>
            </a:endParaRPr>
          </a:p>
        </p:txBody>
      </p:sp>
      <p:cxnSp>
        <p:nvCxnSpPr>
          <p:cNvPr id="36" name="直線矢印コネクタ 35">
            <a:extLst>
              <a:ext uri="{FF2B5EF4-FFF2-40B4-BE49-F238E27FC236}">
                <a16:creationId xmlns:a16="http://schemas.microsoft.com/office/drawing/2014/main" id="{9C4CC781-7C08-FEB1-396F-10606F6055A5}"/>
              </a:ext>
            </a:extLst>
          </p:cNvPr>
          <p:cNvCxnSpPr>
            <a:cxnSpLocks/>
            <a:endCxn id="18" idx="4"/>
          </p:cNvCxnSpPr>
          <p:nvPr/>
        </p:nvCxnSpPr>
        <p:spPr>
          <a:xfrm flipV="1">
            <a:off x="1942333" y="2380063"/>
            <a:ext cx="0" cy="3525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65DD6053-A2B5-ECD7-3881-779FFBFC04CD}"/>
              </a:ext>
            </a:extLst>
          </p:cNvPr>
          <p:cNvCxnSpPr>
            <a:stCxn id="18" idx="2"/>
            <a:endCxn id="20" idx="2"/>
          </p:cNvCxnSpPr>
          <p:nvPr/>
        </p:nvCxnSpPr>
        <p:spPr>
          <a:xfrm flipH="1">
            <a:off x="779956" y="2188998"/>
            <a:ext cx="603080" cy="1883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395350D1-EC35-0871-5388-A0E79521628B}"/>
              </a:ext>
            </a:extLst>
          </p:cNvPr>
          <p:cNvCxnSpPr>
            <a:cxnSpLocks/>
            <a:stCxn id="18" idx="6"/>
            <a:endCxn id="20" idx="6"/>
          </p:cNvCxnSpPr>
          <p:nvPr/>
        </p:nvCxnSpPr>
        <p:spPr>
          <a:xfrm>
            <a:off x="2501630" y="2188998"/>
            <a:ext cx="603080" cy="18832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矢印: 右 50">
            <a:extLst>
              <a:ext uri="{FF2B5EF4-FFF2-40B4-BE49-F238E27FC236}">
                <a16:creationId xmlns:a16="http://schemas.microsoft.com/office/drawing/2014/main" id="{797876CB-6A53-697B-A634-A600426017D5}"/>
              </a:ext>
            </a:extLst>
          </p:cNvPr>
          <p:cNvSpPr/>
          <p:nvPr/>
        </p:nvSpPr>
        <p:spPr>
          <a:xfrm flipH="1">
            <a:off x="2551158" y="2037333"/>
            <a:ext cx="2199910" cy="314226"/>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右 51">
            <a:extLst>
              <a:ext uri="{FF2B5EF4-FFF2-40B4-BE49-F238E27FC236}">
                <a16:creationId xmlns:a16="http://schemas.microsoft.com/office/drawing/2014/main" id="{EBB01D74-CC00-0180-FEB8-3B4E723C31CF}"/>
              </a:ext>
            </a:extLst>
          </p:cNvPr>
          <p:cNvSpPr/>
          <p:nvPr/>
        </p:nvSpPr>
        <p:spPr>
          <a:xfrm flipH="1">
            <a:off x="3125224" y="3916992"/>
            <a:ext cx="1077566" cy="314226"/>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5D33234E-9DFA-4563-6F37-932C3E0940AD}"/>
              </a:ext>
            </a:extLst>
          </p:cNvPr>
          <p:cNvSpPr txBox="1"/>
          <p:nvPr/>
        </p:nvSpPr>
        <p:spPr>
          <a:xfrm>
            <a:off x="3225200" y="1587090"/>
            <a:ext cx="1566629" cy="553998"/>
          </a:xfrm>
          <a:prstGeom prst="rect">
            <a:avLst/>
          </a:prstGeom>
          <a:noFill/>
        </p:spPr>
        <p:txBody>
          <a:bodyPr wrap="square" rtlCol="0">
            <a:spAutoFit/>
          </a:bodyPr>
          <a:lstStyle/>
          <a:p>
            <a:r>
              <a:rPr lang="en-US" altLang="ja-JP" sz="1500" dirty="0">
                <a:latin typeface="Times New Roman" panose="02020603050405020304" pitchFamily="18" charset="0"/>
                <a:cs typeface="Times New Roman" panose="02020603050405020304" pitchFamily="18" charset="0"/>
              </a:rPr>
              <a:t>I</a:t>
            </a:r>
            <a:r>
              <a:rPr kumimoji="1" lang="en-US" altLang="ja-JP" sz="1500" dirty="0">
                <a:latin typeface="Times New Roman" panose="02020603050405020304" pitchFamily="18" charset="0"/>
                <a:cs typeface="Times New Roman" panose="02020603050405020304" pitchFamily="18" charset="0"/>
              </a:rPr>
              <a:t>ndividual </a:t>
            </a:r>
          </a:p>
          <a:p>
            <a:r>
              <a:rPr kumimoji="1" lang="en-US" altLang="ja-JP" sz="1500" dirty="0">
                <a:latin typeface="Times New Roman" panose="02020603050405020304" pitchFamily="18" charset="0"/>
                <a:cs typeface="Times New Roman" panose="02020603050405020304" pitchFamily="18" charset="0"/>
              </a:rPr>
              <a:t>evacuation plans </a:t>
            </a:r>
            <a:endParaRPr kumimoji="1" lang="ja-JP" altLang="en-US" sz="1500" dirty="0">
              <a:latin typeface="Times New Roman" panose="02020603050405020304" pitchFamily="18" charset="0"/>
              <a:cs typeface="Times New Roman" panose="02020603050405020304" pitchFamily="18" charset="0"/>
            </a:endParaRPr>
          </a:p>
        </p:txBody>
      </p:sp>
      <p:sp>
        <p:nvSpPr>
          <p:cNvPr id="54" name="テキスト ボックス 53">
            <a:extLst>
              <a:ext uri="{FF2B5EF4-FFF2-40B4-BE49-F238E27FC236}">
                <a16:creationId xmlns:a16="http://schemas.microsoft.com/office/drawing/2014/main" id="{475F1395-EF88-6120-C4C8-08C1FF40915F}"/>
              </a:ext>
            </a:extLst>
          </p:cNvPr>
          <p:cNvSpPr txBox="1"/>
          <p:nvPr/>
        </p:nvSpPr>
        <p:spPr>
          <a:xfrm>
            <a:off x="3225200" y="3470493"/>
            <a:ext cx="107756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500" dirty="0">
                <a:latin typeface="Times New Roman" panose="02020603050405020304" pitchFamily="18" charset="0"/>
                <a:cs typeface="Times New Roman" panose="02020603050405020304" pitchFamily="18" charset="0"/>
              </a:rPr>
              <a:t>Evacuation assistance</a:t>
            </a:r>
          </a:p>
        </p:txBody>
      </p:sp>
      <p:sp>
        <p:nvSpPr>
          <p:cNvPr id="55" name="四角形: 角を丸くする 54">
            <a:extLst>
              <a:ext uri="{FF2B5EF4-FFF2-40B4-BE49-F238E27FC236}">
                <a16:creationId xmlns:a16="http://schemas.microsoft.com/office/drawing/2014/main" id="{1D27F331-0BAB-F98B-188C-80FDA95546E3}"/>
              </a:ext>
            </a:extLst>
          </p:cNvPr>
          <p:cNvSpPr/>
          <p:nvPr/>
        </p:nvSpPr>
        <p:spPr>
          <a:xfrm>
            <a:off x="404041" y="1275906"/>
            <a:ext cx="6326372" cy="194708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EDAB9C46-4321-0D0C-0E41-D0C7353182CF}"/>
              </a:ext>
            </a:extLst>
          </p:cNvPr>
          <p:cNvSpPr/>
          <p:nvPr/>
        </p:nvSpPr>
        <p:spPr>
          <a:xfrm>
            <a:off x="404041" y="3301956"/>
            <a:ext cx="6326372" cy="175598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D6B00759-7EFC-F270-689C-EC6A8F10B349}"/>
              </a:ext>
            </a:extLst>
          </p:cNvPr>
          <p:cNvSpPr txBox="1"/>
          <p:nvPr/>
        </p:nvSpPr>
        <p:spPr>
          <a:xfrm>
            <a:off x="5364089" y="1302854"/>
            <a:ext cx="1188373" cy="369332"/>
          </a:xfrm>
          <a:prstGeom prst="rect">
            <a:avLst/>
          </a:prstGeom>
          <a:noFill/>
        </p:spPr>
        <p:txBody>
          <a:bodyPr wrap="square" rtlCol="0">
            <a:spAutoFit/>
          </a:bodyPr>
          <a:lstStyle/>
          <a:p>
            <a:r>
              <a:rPr lang="en-US" altLang="ja-JP" b="1" dirty="0">
                <a:solidFill>
                  <a:schemeClr val="accent1"/>
                </a:solidFill>
                <a:latin typeface="Times New Roman" panose="02020603050405020304" pitchFamily="18" charset="0"/>
                <a:cs typeface="Times New Roman" panose="02020603050405020304" pitchFamily="18" charset="0"/>
              </a:rPr>
              <a:t>Currently</a:t>
            </a:r>
            <a:endParaRPr kumimoji="1" lang="ja-JP" altLang="en-US" b="1" dirty="0">
              <a:solidFill>
                <a:schemeClr val="accent1"/>
              </a:solidFill>
              <a:latin typeface="Times New Roman" panose="02020603050405020304" pitchFamily="18" charset="0"/>
              <a:cs typeface="Times New Roman" panose="02020603050405020304" pitchFamily="18" charset="0"/>
            </a:endParaRPr>
          </a:p>
        </p:txBody>
      </p:sp>
      <p:sp>
        <p:nvSpPr>
          <p:cNvPr id="58" name="テキスト ボックス 57">
            <a:extLst>
              <a:ext uri="{FF2B5EF4-FFF2-40B4-BE49-F238E27FC236}">
                <a16:creationId xmlns:a16="http://schemas.microsoft.com/office/drawing/2014/main" id="{877E3F56-6180-BE08-DBBE-9A4269AB7A69}"/>
              </a:ext>
            </a:extLst>
          </p:cNvPr>
          <p:cNvSpPr txBox="1"/>
          <p:nvPr/>
        </p:nvSpPr>
        <p:spPr>
          <a:xfrm>
            <a:off x="4144852" y="4688300"/>
            <a:ext cx="2460200" cy="369332"/>
          </a:xfrm>
          <a:prstGeom prst="rect">
            <a:avLst/>
          </a:prstGeom>
          <a:noFill/>
        </p:spPr>
        <p:txBody>
          <a:bodyPr wrap="square" rtlCol="0">
            <a:spAutoFit/>
          </a:bodyPr>
          <a:lstStyle/>
          <a:p>
            <a:r>
              <a:rPr kumimoji="1" lang="en-US" altLang="ja-JP" b="1" dirty="0">
                <a:solidFill>
                  <a:srgbClr val="FF0000"/>
                </a:solidFill>
                <a:latin typeface="Times New Roman" panose="02020603050405020304" pitchFamily="18" charset="0"/>
                <a:cs typeface="Times New Roman" panose="02020603050405020304" pitchFamily="18" charset="0"/>
              </a:rPr>
              <a:t>New Mutual</a:t>
            </a:r>
            <a:r>
              <a:rPr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a:solidFill>
                  <a:srgbClr val="FF0000"/>
                </a:solidFill>
                <a:latin typeface="Times New Roman" panose="02020603050405020304" pitchFamily="18" charset="0"/>
                <a:cs typeface="Times New Roman" panose="02020603050405020304" pitchFamily="18" charset="0"/>
              </a:rPr>
              <a:t>Assistance</a:t>
            </a:r>
            <a:endParaRPr kumimoji="1" lang="ja-JP" altLang="en-US" b="1" dirty="0">
              <a:solidFill>
                <a:srgbClr val="FF0000"/>
              </a:solidFill>
              <a:latin typeface="Times New Roman" panose="02020603050405020304" pitchFamily="18" charset="0"/>
              <a:cs typeface="Times New Roman" panose="02020603050405020304" pitchFamily="18" charset="0"/>
            </a:endParaRPr>
          </a:p>
        </p:txBody>
      </p:sp>
      <p:cxnSp>
        <p:nvCxnSpPr>
          <p:cNvPr id="60" name="直線矢印コネクタ 59">
            <a:extLst>
              <a:ext uri="{FF2B5EF4-FFF2-40B4-BE49-F238E27FC236}">
                <a16:creationId xmlns:a16="http://schemas.microsoft.com/office/drawing/2014/main" id="{DBAD506E-FB66-5C4E-1A52-D47B05E72397}"/>
              </a:ext>
            </a:extLst>
          </p:cNvPr>
          <p:cNvCxnSpPr>
            <a:stCxn id="6" idx="6"/>
            <a:endCxn id="9" idx="6"/>
          </p:cNvCxnSpPr>
          <p:nvPr/>
        </p:nvCxnSpPr>
        <p:spPr>
          <a:xfrm>
            <a:off x="5964876" y="2179995"/>
            <a:ext cx="587586" cy="1942584"/>
          </a:xfrm>
          <a:prstGeom prst="straightConnector1">
            <a:avLst/>
          </a:prstGeom>
          <a:ln>
            <a:solidFill>
              <a:srgbClr val="CC00CC"/>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E34D8D3F-1515-7EA3-968D-F1D925334C95}"/>
              </a:ext>
            </a:extLst>
          </p:cNvPr>
          <p:cNvCxnSpPr>
            <a:stCxn id="6" idx="2"/>
            <a:endCxn id="9" idx="2"/>
          </p:cNvCxnSpPr>
          <p:nvPr/>
        </p:nvCxnSpPr>
        <p:spPr>
          <a:xfrm flipH="1">
            <a:off x="4242401" y="2179995"/>
            <a:ext cx="595424" cy="1942584"/>
          </a:xfrm>
          <a:prstGeom prst="straightConnector1">
            <a:avLst/>
          </a:prstGeom>
          <a:ln>
            <a:solidFill>
              <a:srgbClr val="CC00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7816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11352</TotalTime>
  <Words>10793</Words>
  <Application>Microsoft Office PowerPoint</Application>
  <PresentationFormat>ワイド画面</PresentationFormat>
  <Paragraphs>927</Paragraphs>
  <Slides>60</Slides>
  <Notes>57</Notes>
  <HiddenSlides>1</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60</vt:i4>
      </vt:variant>
    </vt:vector>
  </HeadingPairs>
  <TitlesOfParts>
    <vt:vector size="67" baseType="lpstr">
      <vt:lpstr>NotoSansJP</vt:lpstr>
      <vt:lpstr>UD デジタル 教科書体 N-B</vt:lpstr>
      <vt:lpstr>游ゴシック</vt:lpstr>
      <vt:lpstr>游ゴシック Light</vt:lpstr>
      <vt:lpstr>Arial</vt:lpstr>
      <vt:lpstr>Times New Roman</vt:lpstr>
      <vt:lpstr>Office テーマ</vt:lpstr>
      <vt:lpstr>Survey and Study on Information Presentation for Mutual Assistance of Persons Requiring Support During Disasters</vt:lpstr>
      <vt:lpstr>Outline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東日本大震災後の調査</vt:lpstr>
      <vt:lpstr>支援者に対するアンケート</vt:lpstr>
      <vt:lpstr>支援者に対する画面（アンケート結果）</vt:lpstr>
      <vt:lpstr>支援者に対する画面（アンケート結果）</vt:lpstr>
      <vt:lpstr>支援者に対する画面（アンケート結果）</vt:lpstr>
      <vt:lpstr>支援者に対する画面（アンケート結果）</vt:lpstr>
      <vt:lpstr>支援者に対する画面（アンケート結果）</vt:lpstr>
      <vt:lpstr>支援者に対する画面（アンケート結果）</vt:lpstr>
      <vt:lpstr>支援が必要な人に対するアンケート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ミキ /Miki</dc:creator>
  <cp:lastModifiedBy>ミキ /Miki</cp:lastModifiedBy>
  <cp:revision>537</cp:revision>
  <dcterms:created xsi:type="dcterms:W3CDTF">2024-10-08T06:59:58Z</dcterms:created>
  <dcterms:modified xsi:type="dcterms:W3CDTF">2025-02-12T05:31:33Z</dcterms:modified>
</cp:coreProperties>
</file>